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775" r:id="rId4"/>
  </p:sldMasterIdLst>
  <p:notesMasterIdLst>
    <p:notesMasterId r:id="rId34"/>
  </p:notesMasterIdLst>
  <p:sldIdLst>
    <p:sldId id="348" r:id="rId5"/>
    <p:sldId id="368" r:id="rId6"/>
    <p:sldId id="266" r:id="rId7"/>
    <p:sldId id="369" r:id="rId8"/>
    <p:sldId id="364" r:id="rId9"/>
    <p:sldId id="301" r:id="rId10"/>
    <p:sldId id="355" r:id="rId11"/>
    <p:sldId id="258" r:id="rId12"/>
    <p:sldId id="274" r:id="rId13"/>
    <p:sldId id="294" r:id="rId14"/>
    <p:sldId id="276" r:id="rId15"/>
    <p:sldId id="283" r:id="rId16"/>
    <p:sldId id="289" r:id="rId17"/>
    <p:sldId id="286" r:id="rId18"/>
    <p:sldId id="306" r:id="rId19"/>
    <p:sldId id="284" r:id="rId20"/>
    <p:sldId id="489" r:id="rId21"/>
    <p:sldId id="490" r:id="rId22"/>
    <p:sldId id="491" r:id="rId23"/>
    <p:sldId id="381" r:id="rId24"/>
    <p:sldId id="382" r:id="rId25"/>
    <p:sldId id="288" r:id="rId26"/>
    <p:sldId id="372" r:id="rId27"/>
    <p:sldId id="492" r:id="rId28"/>
    <p:sldId id="493" r:id="rId29"/>
    <p:sldId id="278" r:id="rId30"/>
    <p:sldId id="261" r:id="rId31"/>
    <p:sldId id="386" r:id="rId32"/>
    <p:sldId id="49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364"/>
            <p14:sldId id="301"/>
            <p14:sldId id="355"/>
          </p14:sldIdLst>
        </p14:section>
        <p14:section name="Introduction" id="{6F7B122B-5F75-D045-A277-992ABBD793C1}">
          <p14:sldIdLst>
            <p14:sldId id="258"/>
            <p14:sldId id="274"/>
            <p14:sldId id="294"/>
            <p14:sldId id="276"/>
            <p14:sldId id="283"/>
            <p14:sldId id="289"/>
            <p14:sldId id="286"/>
            <p14:sldId id="306"/>
            <p14:sldId id="284"/>
          </p14:sldIdLst>
        </p14:section>
        <p14:section name="Talk Tasks and CfUs" id="{4C9413DB-D0EA-4B28-BCAD-DF427EF851DC}">
          <p14:sldIdLst>
            <p14:sldId id="489"/>
            <p14:sldId id="490"/>
            <p14:sldId id="491"/>
            <p14:sldId id="381"/>
            <p14:sldId id="382"/>
          </p14:sldIdLst>
        </p14:section>
        <p14:section name="IP/Activity section" id="{7BE6C088-FF53-8841-BAB4-205CA899FCE1}">
          <p14:sldIdLst>
            <p14:sldId id="288"/>
            <p14:sldId id="372"/>
            <p14:sldId id="492"/>
            <p14:sldId id="493"/>
            <p14:sldId id="278"/>
            <p14:sldId id="261"/>
            <p14:sldId id="386"/>
            <p14:sldId id="494"/>
          </p14:sldIdLst>
        </p14:section>
      </p14:sectionLst>
    </p:ex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28CF8C1-F512-C347-9230-4C412FC48D60}" v="31" dt="2025-02-03T12:05:54.820"/>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461"/>
    <p:restoredTop sz="71370" autoAdjust="0"/>
  </p:normalViewPr>
  <p:slideViewPr>
    <p:cSldViewPr snapToGrid="0">
      <p:cViewPr varScale="1">
        <p:scale>
          <a:sx n="70" d="100"/>
          <a:sy n="70" d="100"/>
        </p:scale>
        <p:origin x="1864" y="488"/>
      </p:cViewPr>
      <p:guideLst/>
    </p:cSldViewPr>
  </p:slideViewPr>
  <p:notesTextViewPr>
    <p:cViewPr>
      <p:scale>
        <a:sx n="1" d="1"/>
        <a:sy n="1" d="1"/>
      </p:scale>
      <p:origin x="0" y="-2872"/>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77" Type="http://schemas.microsoft.com/office/2015/10/relationships/revisionInfo" Target="revisionInfo.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Lesson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a:t>Refer to the labels on the jars of the elements – clearly it is possible to measure out amounts of chemicals in our lab, but how have chemists done this? What is special about these amounts?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a:t>Now click to add the masses in grams to the table.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a:t>Ask students for the ratio of the masses 2:1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a:t>Now ask the key question </a:t>
            </a:r>
            <a:r>
              <a:rPr lang="en-GB" b="1" baseline="0" dirty="0"/>
              <a:t>What can you say about the numbers of atoms in the two jars? BE PATIENT! </a:t>
            </a:r>
            <a:r>
              <a:rPr lang="en-GB" b="0" baseline="0" dirty="0"/>
              <a:t>Eventually someone should make the connection between the </a:t>
            </a:r>
            <a:r>
              <a:rPr lang="en-GB" b="1" baseline="0" dirty="0"/>
              <a:t>ratio of the relative masses of the atoms </a:t>
            </a:r>
            <a:r>
              <a:rPr lang="en-GB" b="0" baseline="0" dirty="0"/>
              <a:t>and</a:t>
            </a:r>
            <a:r>
              <a:rPr lang="en-GB" b="1" baseline="0" dirty="0"/>
              <a:t> the ratio of the actual masses.</a:t>
            </a:r>
            <a:endParaRPr lang="en-GB" b="1" dirty="0"/>
          </a:p>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1527401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Atoms are extremely small. It is so difficult for us to even comprehend how small! Because individual atoms themselves are so small, this means that the number of atoms present in a lump of copper that we can see or hold is extremely large.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 relative atomic mass of an element (so for copper this is 63.5) tells you the mass of the element in grams that contains 602,000,000,000,000,000,000,000 atoms. This is nearly a trillion trillion, but this is an enormous number. If we counted every single grain of sand on Earth 100,000 times, we would be nearly at the scale of this number, that is how big it is. And this number of atoms fit inside a 63.5 g chunk of copper - that is how small atoms are!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So the relative atomic mass of an element tells you the mass in grams of that element that would contain this number of atoms.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 relative atomic mass of carbon is 12, so 12 g of carbon would contain this many atoms.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 relative atomic mass of oxygen is 16, so 16 g of carbon would contain this many atoms.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 relative atomic mass of hydrogen is 1, so 1 g of carbon would contain this many atoms.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Guidance: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Take your time working through this slide with pupils. This is a crucial part of Chemistry which students often have trouble understanding. </a:t>
            </a:r>
            <a:r>
              <a:rPr lang="en-GB" dirty="0"/>
              <a:t>Take some more examples from the periodic table to really drive this point home for students. Have students look up elements in their own copy of the periodic table. Use the term relative atomic mass to link to the previous lesson.</a:t>
            </a:r>
          </a:p>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F327E-D879-4193-B0D7-BEE89950DB5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0102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latin typeface="Century Gothic" panose="020B0502020202020204" pitchFamily="34" charset="0"/>
              </a:rPr>
              <a:t>This number is so big that it would be a nightmare to write it out every time, and would be extremely likely that we would miss a zero somewhere.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latin typeface="Century Gothic" panose="020B0502020202020204" pitchFamily="34" charset="0"/>
              </a:rPr>
              <a:t>When working with very large numbers, like numbers of atoms or distances in space, or very small numbers, like the size of atoms, we can use standard form to make them easier to work with.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latin typeface="Century Gothic" panose="020B0502020202020204" pitchFamily="34" charset="0"/>
              </a:rPr>
              <a:t>All numbers in standard form look like this. They have one digit between 1 and 10, followed by the decimal place then a multiplication sign, the base 10 and the exponent.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latin typeface="Century Gothic" panose="020B0502020202020204" pitchFamily="34" charset="0"/>
              </a:rPr>
              <a:t>Possible</a:t>
            </a:r>
            <a:r>
              <a:rPr lang="en-US" b="0" baseline="0" dirty="0">
                <a:latin typeface="Century Gothic" panose="020B0502020202020204" pitchFamily="34" charset="0"/>
              </a:rPr>
              <a:t> v</a:t>
            </a:r>
            <a:r>
              <a:rPr lang="en-US" dirty="0">
                <a:latin typeface="Century Gothic" panose="020B0502020202020204" pitchFamily="34" charset="0"/>
              </a:rPr>
              <a:t>ideo to support writing in standard form: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Century Gothic" panose="020B0502020202020204" pitchFamily="34" charset="0"/>
              </a:rPr>
              <a:t>https://</a:t>
            </a:r>
            <a:r>
              <a:rPr lang="en-US" dirty="0" err="1">
                <a:latin typeface="Century Gothic" panose="020B0502020202020204" pitchFamily="34" charset="0"/>
              </a:rPr>
              <a:t>www.bbc.co.uk</a:t>
            </a:r>
            <a:r>
              <a:rPr lang="en-US" dirty="0">
                <a:latin typeface="Century Gothic" panose="020B0502020202020204" pitchFamily="34" charset="0"/>
              </a:rPr>
              <a:t>/bitesize/guides/zxsv97h/video</a:t>
            </a:r>
          </a:p>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49522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is good to practice this with students as it may have been a while since they worked with standard form on a calculator. Other versions of calculations may have different buttons so it is worth getting all students to work out the correct buttons on their own calculators.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1078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Gives some examples on the board of both very large and very small numbers being converted to standard form. </a:t>
            </a:r>
          </a:p>
          <a:p>
            <a:r>
              <a:rPr lang="en-US" dirty="0"/>
              <a:t>Narrate for students as you work through the process. Students will have an opportunity to practice this in the activity section of the lesson.</a:t>
            </a:r>
          </a:p>
        </p:txBody>
      </p:sp>
      <p:sp>
        <p:nvSpPr>
          <p:cNvPr id="4" name="Slide Number Placeholder 3"/>
          <p:cNvSpPr>
            <a:spLocks noGrp="1"/>
          </p:cNvSpPr>
          <p:nvPr>
            <p:ph type="sldNum" sz="quarter" idx="5"/>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3778231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75665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baseline="0" dirty="0">
                <a:latin typeface="Century Gothic" panose="020B0502020202020204" pitchFamily="34" charset="0"/>
              </a:rPr>
              <a:t>We use different words to describe certain quantities. For example, 1 dozen eggs means 12 eggs. 1 pair of shoes means 2 shoes. Score is old-fashioned language for 20 (like Abraham Lincoln’s Gettysburg address fourscore and seven years ago, meaning 87).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baseline="0" dirty="0">
                <a:latin typeface="Century Gothic" panose="020B0502020202020204" pitchFamily="34" charset="0"/>
              </a:rPr>
              <a:t>In the same way, this number of 6.02 x1023 is Avogadro’s number. We use it in the same way. We can say that Avogadro’s number (6.02 x 1023) is one mole.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baseline="0" dirty="0">
                <a:latin typeface="Century Gothic" panose="020B0502020202020204" pitchFamily="34" charset="0"/>
              </a:rPr>
              <a:t>So in 63.5 g of copper there are 6.02 x 1023 atoms, but we can also say that in 63.5 g of copper, there is one mole. We use the unit mol for moles, in the same way that we use g for grams or m for metres.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1" baseline="0" dirty="0">
                <a:latin typeface="Century Gothic" panose="020B0502020202020204" pitchFamily="34" charset="0"/>
              </a:rPr>
              <a:t>How many atoms would there be in 12 g of carbon?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1" baseline="0" dirty="0">
                <a:latin typeface="Century Gothic" panose="020B0502020202020204" pitchFamily="34" charset="0"/>
              </a:rPr>
              <a:t>The relative atomic mass of carbon is 12, so in 12 g of carbon there would be 6.02 x 1023 atoms.</a:t>
            </a:r>
            <a:r>
              <a:rPr lang="en-GB" sz="1200" b="0" i="1" baseline="0" dirty="0">
                <a:latin typeface="Century Gothic" panose="020B0502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1" baseline="0" dirty="0">
                <a:latin typeface="Century Gothic" panose="020B0502020202020204" pitchFamily="34" charset="0"/>
              </a:rPr>
              <a:t>How many is this in moles?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1" baseline="0" dirty="0">
                <a:latin typeface="Century Gothic" panose="020B0502020202020204" pitchFamily="34" charset="0"/>
              </a:rPr>
              <a:t>In 12 g of carbon, there is one mole.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baseline="0" dirty="0">
                <a:latin typeface="Century Gothic" panose="020B0502020202020204" pitchFamily="34" charset="0"/>
              </a:rPr>
              <a:t>We can use Avogadro’s number to talk about the number of atoms, ions or molecules. It just depends on the substance we are talking about. So one mole of carbon dioxide would contain 6.02 x 10</a:t>
            </a:r>
            <a:r>
              <a:rPr lang="en-GB" sz="1200" b="0" i="0" baseline="30000" dirty="0">
                <a:latin typeface="Century Gothic" panose="020B0502020202020204" pitchFamily="34" charset="0"/>
              </a:rPr>
              <a:t>23</a:t>
            </a:r>
            <a:r>
              <a:rPr lang="en-GB" sz="1200" b="0" i="0" baseline="0" dirty="0">
                <a:latin typeface="Century Gothic" panose="020B0502020202020204" pitchFamily="34" charset="0"/>
              </a:rPr>
              <a:t> molecules of carbon dioxide (and therefore 3 x 6.02 x10</a:t>
            </a:r>
            <a:r>
              <a:rPr lang="en-GB" sz="1200" b="0" i="0" baseline="30000" dirty="0">
                <a:latin typeface="Century Gothic" panose="020B0502020202020204" pitchFamily="34" charset="0"/>
              </a:rPr>
              <a:t>23</a:t>
            </a:r>
            <a:r>
              <a:rPr lang="en-GB" sz="1200" b="0" i="0" baseline="0" dirty="0">
                <a:latin typeface="Century Gothic" panose="020B0502020202020204" pitchFamily="34" charset="0"/>
              </a:rPr>
              <a:t> atoms). One mole of oxygen gas would contain 6.02 x 10</a:t>
            </a:r>
            <a:r>
              <a:rPr lang="en-GB" sz="1200" b="0" i="0" baseline="30000" dirty="0">
                <a:latin typeface="Century Gothic" panose="020B0502020202020204" pitchFamily="34" charset="0"/>
              </a:rPr>
              <a:t>23</a:t>
            </a:r>
            <a:r>
              <a:rPr lang="en-GB" sz="1200" b="0" i="0" baseline="0" dirty="0">
                <a:latin typeface="Century Gothic" panose="020B0502020202020204" pitchFamily="34" charset="0"/>
              </a:rPr>
              <a:t> molecules of oxygen so 2 x 6.02 x 10</a:t>
            </a:r>
            <a:r>
              <a:rPr lang="en-GB" sz="1200" b="0" i="0" baseline="30000" dirty="0">
                <a:latin typeface="Century Gothic" panose="020B0502020202020204" pitchFamily="34" charset="0"/>
              </a:rPr>
              <a:t>23</a:t>
            </a:r>
            <a:r>
              <a:rPr lang="en-GB" sz="1200" b="0" i="0" baseline="0" dirty="0">
                <a:latin typeface="Century Gothic" panose="020B0502020202020204" pitchFamily="34" charset="0"/>
              </a:rPr>
              <a:t> atoms.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baseline="0"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baseline="0" dirty="0">
                <a:latin typeface="Century Gothic" panose="020B0502020202020204" pitchFamily="34" charset="0"/>
              </a:rPr>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entury Gothic" panose="020B0502020202020204" pitchFamily="34" charset="0"/>
              </a:rPr>
              <a:t>1 mole of any substance = </a:t>
            </a:r>
            <a:r>
              <a:rPr lang="en-GB" sz="1200" b="1" dirty="0">
                <a:solidFill>
                  <a:prstClr val="black"/>
                </a:solidFill>
                <a:latin typeface="Century Gothic" panose="020B0502020202020204" pitchFamily="34" charset="0"/>
              </a:rPr>
              <a:t>6.02 x 10</a:t>
            </a:r>
            <a:r>
              <a:rPr lang="en-GB" sz="1200" b="1" baseline="30000" dirty="0">
                <a:solidFill>
                  <a:prstClr val="black"/>
                </a:solidFill>
                <a:latin typeface="Century Gothic" panose="020B0502020202020204" pitchFamily="34" charset="0"/>
              </a:rPr>
              <a:t>23 </a:t>
            </a:r>
            <a:r>
              <a:rPr lang="en-GB" sz="1200" b="1" dirty="0">
                <a:solidFill>
                  <a:prstClr val="black"/>
                </a:solidFill>
                <a:latin typeface="Century Gothic" panose="020B0502020202020204" pitchFamily="34" charset="0"/>
              </a:rPr>
              <a:t>particles</a:t>
            </a:r>
            <a:r>
              <a:rPr lang="en-GB" sz="1200" b="1" baseline="30000" dirty="0">
                <a:solidFill>
                  <a:prstClr val="black"/>
                </a:solidFill>
                <a:latin typeface="Century Gothic" panose="020B0502020202020204" pitchFamily="34" charset="0"/>
              </a:rPr>
              <a:t>  </a:t>
            </a:r>
            <a:r>
              <a:rPr lang="en-GB" sz="1200" b="1" baseline="0" dirty="0">
                <a:solidFill>
                  <a:prstClr val="black"/>
                </a:solidFill>
                <a:latin typeface="Century Gothic" panose="020B0502020202020204" pitchFamily="34" charset="0"/>
              </a:rPr>
              <a:t>(also called Avogadro’s number of particles).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baseline="0" dirty="0">
                <a:solidFill>
                  <a:prstClr val="black"/>
                </a:solidFill>
                <a:latin typeface="Century Gothic" panose="020B0502020202020204" pitchFamily="34" charset="0"/>
              </a:rPr>
              <a:t>This equals the relative atomic mass (or relative formula mass if you’re talking about a compound.)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entury Gothic" panose="020B0502020202020204" pitchFamily="34" charset="0"/>
              </a:rPr>
              <a:t>The </a:t>
            </a:r>
            <a:r>
              <a:rPr lang="en-GB" sz="1200" b="1" dirty="0">
                <a:latin typeface="Century Gothic" panose="020B0502020202020204" pitchFamily="34" charset="0"/>
              </a:rPr>
              <a:t>mole, symbol </a:t>
            </a:r>
            <a:r>
              <a:rPr lang="en-GB" sz="1200" b="1" u="sng" dirty="0">
                <a:latin typeface="Century Gothic" panose="020B0502020202020204" pitchFamily="34" charset="0"/>
              </a:rPr>
              <a:t>mol</a:t>
            </a:r>
            <a:r>
              <a:rPr lang="en-GB" sz="1200" b="1" dirty="0">
                <a:latin typeface="Century Gothic" panose="020B0502020202020204" pitchFamily="34" charset="0"/>
              </a:rPr>
              <a:t>, is the unit for amount of substance</a:t>
            </a:r>
            <a:r>
              <a:rPr lang="en-GB" sz="1200" dirty="0">
                <a:latin typeface="Century Gothic" panose="020B0502020202020204" pitchFamily="34" charset="0"/>
              </a:rPr>
              <a:t>, in the same way the </a:t>
            </a:r>
            <a:r>
              <a:rPr lang="en-GB" sz="1200" b="1" dirty="0">
                <a:latin typeface="Century Gothic" panose="020B0502020202020204" pitchFamily="34" charset="0"/>
              </a:rPr>
              <a:t>metre is the unit for length.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entury Gothic" panose="020B0502020202020204" pitchFamily="34" charset="0"/>
              </a:rPr>
              <a:t>The </a:t>
            </a:r>
            <a:r>
              <a:rPr lang="en-GB" sz="1200" b="1" dirty="0">
                <a:latin typeface="Century Gothic" panose="020B0502020202020204" pitchFamily="34" charset="0"/>
              </a:rPr>
              <a:t>number of particles </a:t>
            </a:r>
            <a:r>
              <a:rPr lang="en-GB" sz="1200" dirty="0">
                <a:latin typeface="Century Gothic" panose="020B0502020202020204" pitchFamily="34" charset="0"/>
              </a:rPr>
              <a:t>in </a:t>
            </a:r>
            <a:r>
              <a:rPr lang="en-GB" sz="1200" b="1" dirty="0">
                <a:latin typeface="Century Gothic" panose="020B0502020202020204" pitchFamily="34" charset="0"/>
              </a:rPr>
              <a:t>one mole </a:t>
            </a:r>
            <a:r>
              <a:rPr lang="en-GB" sz="1200" dirty="0">
                <a:latin typeface="Century Gothic" panose="020B0502020202020204" pitchFamily="34" charset="0"/>
              </a:rPr>
              <a:t>is called the </a:t>
            </a:r>
            <a:r>
              <a:rPr lang="en-GB" sz="1200" b="1" dirty="0">
                <a:latin typeface="Century Gothic" panose="020B0502020202020204" pitchFamily="34" charset="0"/>
              </a:rPr>
              <a:t>Avogadro constant </a:t>
            </a:r>
            <a:r>
              <a:rPr lang="en-GB" sz="1200" dirty="0">
                <a:latin typeface="Century Gothic" panose="020B0502020202020204" pitchFamily="34" charset="0"/>
              </a:rPr>
              <a:t>which equals </a:t>
            </a:r>
            <a:r>
              <a:rPr lang="en-GB" sz="1200" b="1" dirty="0">
                <a:latin typeface="Century Gothic" panose="020B0502020202020204" pitchFamily="34" charset="0"/>
              </a:rPr>
              <a:t>6.02 x 10</a:t>
            </a:r>
            <a:r>
              <a:rPr lang="en-GB" sz="1200" b="1" baseline="30000" dirty="0">
                <a:latin typeface="Century Gothic" panose="020B0502020202020204" pitchFamily="34" charset="0"/>
              </a:rPr>
              <a:t>23</a:t>
            </a:r>
            <a:r>
              <a:rPr lang="en-GB" sz="1200" dirty="0">
                <a:latin typeface="Century Gothic" panose="020B0502020202020204" pitchFamily="34" charset="0"/>
              </a:rPr>
              <a:t>. By particles, we can mean </a:t>
            </a:r>
            <a:r>
              <a:rPr lang="en-GB" sz="1200" b="1" dirty="0">
                <a:latin typeface="Century Gothic" panose="020B0502020202020204" pitchFamily="34" charset="0"/>
              </a:rPr>
              <a:t>atoms</a:t>
            </a:r>
            <a:r>
              <a:rPr lang="en-GB" sz="1200" dirty="0">
                <a:latin typeface="Century Gothic" panose="020B0502020202020204" pitchFamily="34" charset="0"/>
              </a:rPr>
              <a:t>, </a:t>
            </a:r>
            <a:r>
              <a:rPr lang="en-GB" sz="1200" b="1" dirty="0">
                <a:latin typeface="Century Gothic" panose="020B0502020202020204" pitchFamily="34" charset="0"/>
              </a:rPr>
              <a:t>molecules</a:t>
            </a:r>
            <a:r>
              <a:rPr lang="en-GB" sz="1200" dirty="0">
                <a:latin typeface="Century Gothic" panose="020B0502020202020204" pitchFamily="34" charset="0"/>
              </a:rPr>
              <a:t>, </a:t>
            </a:r>
            <a:r>
              <a:rPr lang="en-GB" sz="1200" b="1" dirty="0">
                <a:latin typeface="Century Gothic" panose="020B0502020202020204" pitchFamily="34" charset="0"/>
              </a:rPr>
              <a:t>ions</a:t>
            </a:r>
            <a:r>
              <a:rPr lang="en-GB" sz="1200" dirty="0">
                <a:latin typeface="Century Gothic" panose="020B0502020202020204" pitchFamily="34" charset="0"/>
              </a:rPr>
              <a:t>, </a:t>
            </a:r>
            <a:r>
              <a:rPr lang="en-GB" sz="1200" b="1" dirty="0">
                <a:latin typeface="Century Gothic" panose="020B0502020202020204" pitchFamily="34" charset="0"/>
              </a:rPr>
              <a:t>electrons</a:t>
            </a:r>
            <a:r>
              <a:rPr lang="en-GB" sz="1200" dirty="0">
                <a:latin typeface="Century Gothic" panose="020B0502020202020204" pitchFamily="34" charset="0"/>
              </a:rPr>
              <a:t> or any other </a:t>
            </a:r>
            <a:r>
              <a:rPr lang="en-GB" sz="1200" b="1" dirty="0">
                <a:latin typeface="Century Gothic" panose="020B0502020202020204" pitchFamily="34" charset="0"/>
              </a:rPr>
              <a:t>particle</a:t>
            </a:r>
            <a:r>
              <a:rPr lang="en-GB" sz="1200" dirty="0">
                <a:latin typeface="Century Gothic" panose="020B0502020202020204" pitchFamily="34" charset="0"/>
              </a:rPr>
              <a:t>. It depends upon the substance you are talking about.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entury Gothic" panose="020B0502020202020204" pitchFamily="34" charset="0"/>
              </a:rPr>
              <a:t>This works really well if you have samples of 1 mol of different substances to hand to show students. 12 g of C in a pot has the same number of atoms as 24 g of Magnesium. </a:t>
            </a:r>
          </a:p>
          <a:p>
            <a:pPr marL="457200" indent="-457200">
              <a:buFont typeface="Arial" panose="020B0604020202020204" pitchFamily="34" charset="0"/>
              <a:buChar char="•"/>
            </a:pPr>
            <a:endParaRPr lang="en-GB" sz="1200" dirty="0">
              <a:latin typeface="Century Gothic" panose="020B0502020202020204" pitchFamily="34" charset="0"/>
            </a:endParaRPr>
          </a:p>
          <a:p>
            <a:pPr marL="0" indent="0">
              <a:buFont typeface="Arial" panose="020B0604020202020204" pitchFamily="34" charset="0"/>
              <a:buNone/>
            </a:pPr>
            <a:r>
              <a:rPr lang="en-GB" sz="1200" b="1" dirty="0">
                <a:latin typeface="Century Gothic" panose="020B0502020202020204" pitchFamily="34" charset="0"/>
              </a:rPr>
              <a:t>Teacher subject knowledge: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latin typeface="Century Gothic" panose="020B0502020202020204" pitchFamily="34" charset="0"/>
              </a:rPr>
              <a:t>It is important to be careful with language at this stage. There is a new definition of the mole which was implemented on </a:t>
            </a:r>
            <a:r>
              <a:rPr lang="en-GB" b="1" u="sng" baseline="0" dirty="0">
                <a:latin typeface="Century Gothic" panose="020B0502020202020204" pitchFamily="34" charset="0"/>
              </a:rPr>
              <a:t>20</a:t>
            </a:r>
            <a:r>
              <a:rPr lang="en-GB" b="1" u="sng" baseline="30000" dirty="0">
                <a:latin typeface="Century Gothic" panose="020B0502020202020204" pitchFamily="34" charset="0"/>
              </a:rPr>
              <a:t>th</a:t>
            </a:r>
            <a:r>
              <a:rPr lang="en-GB" b="1" u="sng" baseline="0" dirty="0">
                <a:latin typeface="Century Gothic" panose="020B0502020202020204" pitchFamily="34" charset="0"/>
              </a:rPr>
              <a:t> May 2019</a:t>
            </a:r>
            <a:r>
              <a:rPr lang="en-GB" baseline="0" dirty="0">
                <a:latin typeface="Century Gothic" panose="020B0502020202020204" pitchFamily="34" charset="0"/>
              </a:rPr>
              <a:t>. This means many textbooks have the earlier 1971 definition that refers to carbon-12. https://</a:t>
            </a:r>
            <a:r>
              <a:rPr lang="en-GB" baseline="0" dirty="0" err="1">
                <a:latin typeface="Century Gothic" panose="020B0502020202020204" pitchFamily="34" charset="0"/>
              </a:rPr>
              <a:t>iupac.org</a:t>
            </a:r>
            <a:r>
              <a:rPr lang="en-GB" baseline="0" dirty="0">
                <a:latin typeface="Century Gothic" panose="020B0502020202020204" pitchFamily="34" charset="0"/>
              </a:rPr>
              <a:t>/new-definition-mole-arrived/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dirty="0">
                <a:solidFill>
                  <a:schemeClr val="tx1"/>
                </a:solidFill>
                <a:effectLst/>
                <a:latin typeface="Century Gothic" panose="020B0502020202020204" pitchFamily="34" charset="0"/>
                <a:ea typeface="+mn-ea"/>
                <a:cs typeface="+mn-cs"/>
              </a:rPr>
              <a:t>New definition: The mole, symbol mol, is the SI unit of amount of substance. One mole contains exactly 6.02214076 × 10</a:t>
            </a:r>
            <a:r>
              <a:rPr lang="en-GB" sz="1200" b="1" i="0" u="none" strike="noStrike" kern="1200" baseline="30000" dirty="0">
                <a:solidFill>
                  <a:schemeClr val="tx1"/>
                </a:solidFill>
                <a:effectLst/>
                <a:latin typeface="Century Gothic" panose="020B0502020202020204" pitchFamily="34" charset="0"/>
                <a:ea typeface="+mn-ea"/>
                <a:cs typeface="+mn-cs"/>
              </a:rPr>
              <a:t>23</a:t>
            </a:r>
            <a:r>
              <a:rPr lang="en-GB" sz="1200" b="1" i="0" u="none" strike="noStrike" kern="1200" dirty="0">
                <a:solidFill>
                  <a:schemeClr val="tx1"/>
                </a:solidFill>
                <a:effectLst/>
                <a:latin typeface="Century Gothic" panose="020B0502020202020204" pitchFamily="34" charset="0"/>
                <a:ea typeface="+mn-ea"/>
                <a:cs typeface="+mn-cs"/>
              </a:rPr>
              <a:t> elementary entities. This number is the fixed numerical value of the Avogadro constant, </a:t>
            </a:r>
            <a:r>
              <a:rPr lang="en-GB" sz="1200" b="1" i="1" u="none" strike="noStrike" kern="1200" dirty="0">
                <a:solidFill>
                  <a:schemeClr val="tx1"/>
                </a:solidFill>
                <a:effectLst/>
                <a:latin typeface="Century Gothic" panose="020B0502020202020204" pitchFamily="34" charset="0"/>
                <a:ea typeface="+mn-ea"/>
                <a:cs typeface="+mn-cs"/>
              </a:rPr>
              <a:t>N</a:t>
            </a:r>
            <a:r>
              <a:rPr lang="en-GB" sz="1200" b="1" i="0" u="none" strike="noStrike" kern="1200" baseline="-25000" dirty="0">
                <a:solidFill>
                  <a:schemeClr val="tx1"/>
                </a:solidFill>
                <a:effectLst/>
                <a:latin typeface="Century Gothic" panose="020B0502020202020204" pitchFamily="34" charset="0"/>
                <a:ea typeface="+mn-ea"/>
                <a:cs typeface="+mn-cs"/>
              </a:rPr>
              <a:t>A</a:t>
            </a:r>
            <a:r>
              <a:rPr lang="en-GB" sz="1200" b="1" i="0" u="none" strike="noStrike" kern="1200" dirty="0">
                <a:solidFill>
                  <a:schemeClr val="tx1"/>
                </a:solidFill>
                <a:effectLst/>
                <a:latin typeface="Century Gothic" panose="020B0502020202020204" pitchFamily="34" charset="0"/>
                <a:ea typeface="+mn-ea"/>
                <a:cs typeface="+mn-cs"/>
              </a:rPr>
              <a:t>, when expressed in mol</a:t>
            </a:r>
            <a:r>
              <a:rPr lang="en-GB" sz="1200" b="1" i="0" u="none" strike="noStrike" kern="1200" baseline="30000" dirty="0">
                <a:solidFill>
                  <a:schemeClr val="tx1"/>
                </a:solidFill>
                <a:effectLst/>
                <a:latin typeface="Century Gothic" panose="020B0502020202020204" pitchFamily="34" charset="0"/>
                <a:ea typeface="+mn-ea"/>
                <a:cs typeface="+mn-cs"/>
              </a:rPr>
              <a:t>−1</a:t>
            </a:r>
            <a:r>
              <a:rPr lang="en-GB" sz="1200" b="1" i="0" u="none" strike="noStrike" kern="1200" dirty="0">
                <a:solidFill>
                  <a:schemeClr val="tx1"/>
                </a:solidFill>
                <a:effectLst/>
                <a:latin typeface="Century Gothic" panose="020B0502020202020204" pitchFamily="34" charset="0"/>
                <a:ea typeface="+mn-ea"/>
                <a:cs typeface="+mn-cs"/>
              </a:rPr>
              <a:t>, and is called the Avogadro number.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Century Gothic" panose="020B0502020202020204" pitchFamily="34" charset="0"/>
                <a:ea typeface="+mn-ea"/>
                <a:cs typeface="+mn-cs"/>
              </a:rPr>
              <a:t>The amount of substance, symbol </a:t>
            </a:r>
            <a:r>
              <a:rPr lang="en-GB" sz="1200" b="0" i="1" u="none" strike="noStrike" kern="1200" dirty="0">
                <a:solidFill>
                  <a:schemeClr val="tx1"/>
                </a:solidFill>
                <a:effectLst/>
                <a:latin typeface="Century Gothic" panose="020B0502020202020204" pitchFamily="34" charset="0"/>
                <a:ea typeface="+mn-ea"/>
                <a:cs typeface="+mn-cs"/>
              </a:rPr>
              <a:t>n</a:t>
            </a:r>
            <a:r>
              <a:rPr lang="en-GB" sz="1200" b="0" i="0" u="none" strike="noStrike" kern="1200" dirty="0">
                <a:solidFill>
                  <a:schemeClr val="tx1"/>
                </a:solidFill>
                <a:effectLst/>
                <a:latin typeface="Century Gothic" panose="020B0502020202020204" pitchFamily="34" charset="0"/>
                <a:ea typeface="+mn-ea"/>
                <a:cs typeface="+mn-cs"/>
              </a:rPr>
              <a:t>, of a system is a measure of the number of specified elementary entities. An elementary entity may be an atom, a molecule, an ion, an electron, any other particle or specified group of particles. https://</a:t>
            </a:r>
            <a:r>
              <a:rPr lang="en-GB" sz="1200" b="0" i="0" u="none" strike="noStrike" kern="1200" dirty="0" err="1">
                <a:solidFill>
                  <a:schemeClr val="tx1"/>
                </a:solidFill>
                <a:effectLst/>
                <a:latin typeface="Century Gothic" panose="020B0502020202020204" pitchFamily="34" charset="0"/>
                <a:ea typeface="+mn-ea"/>
                <a:cs typeface="+mn-cs"/>
              </a:rPr>
              <a:t>www.degruyter.com</a:t>
            </a:r>
            <a:r>
              <a:rPr lang="en-GB" sz="1200" b="0" i="0" u="none" strike="noStrike" kern="1200" dirty="0">
                <a:solidFill>
                  <a:schemeClr val="tx1"/>
                </a:solidFill>
                <a:effectLst/>
                <a:latin typeface="Century Gothic" panose="020B0502020202020204" pitchFamily="34" charset="0"/>
                <a:ea typeface="+mn-ea"/>
                <a:cs typeface="+mn-cs"/>
              </a:rPr>
              <a:t>/view/journals/</a:t>
            </a:r>
            <a:r>
              <a:rPr lang="en-GB" sz="1200" b="0" i="0" u="none" strike="noStrike" kern="1200" dirty="0" err="1">
                <a:solidFill>
                  <a:schemeClr val="tx1"/>
                </a:solidFill>
                <a:effectLst/>
                <a:latin typeface="Century Gothic" panose="020B0502020202020204" pitchFamily="34" charset="0"/>
                <a:ea typeface="+mn-ea"/>
                <a:cs typeface="+mn-cs"/>
              </a:rPr>
              <a:t>pac</a:t>
            </a:r>
            <a:r>
              <a:rPr lang="en-GB" sz="1200" b="0" i="0" u="none" strike="noStrike" kern="1200" dirty="0">
                <a:solidFill>
                  <a:schemeClr val="tx1"/>
                </a:solidFill>
                <a:effectLst/>
                <a:latin typeface="Century Gothic" panose="020B0502020202020204" pitchFamily="34" charset="0"/>
                <a:ea typeface="+mn-ea"/>
                <a:cs typeface="+mn-cs"/>
              </a:rPr>
              <a:t>/90/1/article-p175.xml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dirty="0">
              <a:solidFill>
                <a:schemeClr val="tx1"/>
              </a:solidFill>
              <a:effectLst/>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Possible videos: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www.youtube.com</a:t>
            </a:r>
            <a:r>
              <a:rPr lang="en-US" dirty="0"/>
              <a:t>/</a:t>
            </a:r>
            <a:r>
              <a:rPr lang="en-US" dirty="0" err="1"/>
              <a:t>watch?v</a:t>
            </a:r>
            <a:r>
              <a:rPr lang="en-US" dirty="0"/>
              <a:t>=CPR9eZBpCW4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www.youtube.com</a:t>
            </a:r>
            <a:r>
              <a:rPr lang="en-US" dirty="0"/>
              <a:t>/</a:t>
            </a:r>
            <a:r>
              <a:rPr lang="en-US" dirty="0" err="1"/>
              <a:t>watch?v</a:t>
            </a:r>
            <a:r>
              <a:rPr lang="en-US" dirty="0"/>
              <a:t>=TEl4jeETVmg</a:t>
            </a:r>
          </a:p>
          <a:p>
            <a:pPr marL="0" indent="0">
              <a:buFont typeface="Arial" panose="020B0604020202020204" pitchFamily="34" charset="0"/>
              <a:buNone/>
            </a:pPr>
            <a:endParaRPr lang="en-GB" sz="1200" dirty="0">
              <a:latin typeface="Century Gothic" panose="020B0502020202020204" pitchFamily="34" charset="0"/>
            </a:endParaRPr>
          </a:p>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22222118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1. T; 2. F; 3. T; 4. F; 5. T; 6. T; 7. F; 8. T</a:t>
            </a:r>
          </a:p>
        </p:txBody>
      </p:sp>
      <p:sp>
        <p:nvSpPr>
          <p:cNvPr id="4" name="Slide Number Placeholder 3"/>
          <p:cNvSpPr>
            <a:spLocks noGrp="1"/>
          </p:cNvSpPr>
          <p:nvPr>
            <p:ph type="sldNum" sz="quarter" idx="10"/>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506375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In 32 g of sulfur there would be 6.02 x10</a:t>
            </a:r>
            <a:r>
              <a:rPr lang="en-GB" b="0" baseline="30000" dirty="0"/>
              <a:t>23</a:t>
            </a:r>
            <a:r>
              <a:rPr lang="en-GB" b="0" dirty="0"/>
              <a:t> atoms.</a:t>
            </a:r>
          </a:p>
          <a:p>
            <a:r>
              <a:rPr lang="en-GB" b="0" dirty="0"/>
              <a:t>In 32 g of sulfur there would be one mole.</a:t>
            </a:r>
          </a:p>
          <a:p>
            <a:r>
              <a:rPr lang="en-GB" b="0" dirty="0"/>
              <a:t>In 64 g of sulfur (this is twice the relative formula mass, so there would be twice as many atoms), there would be 1.204 x 10</a:t>
            </a:r>
            <a:r>
              <a:rPr lang="en-GB" b="0" baseline="30000" dirty="0"/>
              <a:t>24</a:t>
            </a:r>
            <a:r>
              <a:rPr lang="en-GB" b="0" dirty="0"/>
              <a:t>.</a:t>
            </a:r>
          </a:p>
          <a:p>
            <a:r>
              <a:rPr lang="en-GB" b="0" dirty="0"/>
              <a:t>In 64 g of sulfur there would be two moles. </a:t>
            </a:r>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6343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In 12 g of carbon there would be 6.02 x10</a:t>
            </a:r>
            <a:r>
              <a:rPr lang="en-GB" b="0" baseline="30000" dirty="0"/>
              <a:t>23</a:t>
            </a:r>
            <a:r>
              <a:rPr lang="en-GB" b="0" dirty="0"/>
              <a:t> atoms.</a:t>
            </a:r>
          </a:p>
          <a:p>
            <a:r>
              <a:rPr lang="en-GB" b="0" dirty="0"/>
              <a:t>Relative formula mass of carbon dioxide is 44.</a:t>
            </a:r>
          </a:p>
          <a:p>
            <a:r>
              <a:rPr lang="en-GB" b="0" dirty="0"/>
              <a:t>In 44 g of carbon dioxide, there would be one mole, or 6.02 x 10</a:t>
            </a:r>
            <a:r>
              <a:rPr lang="en-GB" b="0" baseline="30000" dirty="0"/>
              <a:t>23</a:t>
            </a:r>
            <a:r>
              <a:rPr lang="en-GB" b="0" dirty="0"/>
              <a:t> molecules.</a:t>
            </a:r>
          </a:p>
          <a:p>
            <a:r>
              <a:rPr lang="en-GB" b="0" dirty="0"/>
              <a:t>Each molecule contains 3 atoms (1 carbon and 2 oxygen), so there are 3 x 6.02 x1023 atoms! = 1.806 x10</a:t>
            </a:r>
            <a:r>
              <a:rPr lang="en-GB" b="0" baseline="30000" dirty="0"/>
              <a:t>24</a:t>
            </a:r>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3332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State the chemical symbol for carbon.</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Explain why some elements have an atomic mass that is not a whole number. </a:t>
            </a:r>
            <a:endParaRPr lang="en-GB" sz="1200" b="0"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sym typeface="Century Gothic"/>
              </a:rPr>
              <a:t>C</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Many elements have isotopes, which are different forms of the same element so have the same number of protons but different numbers of neutrons. The relative atomic mass is the average of the masses, taking into account the relative abundance of each. </a:t>
            </a:r>
            <a:endParaRPr lang="en-GB" dirty="0"/>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20</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21</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is on a worksheet for printing if needed. </a:t>
            </a:r>
          </a:p>
        </p:txBody>
      </p:sp>
      <p:sp>
        <p:nvSpPr>
          <p:cNvPr id="4" name="Slide Number Placeholder 3"/>
          <p:cNvSpPr>
            <a:spLocks noGrp="1"/>
          </p:cNvSpPr>
          <p:nvPr>
            <p:ph type="sldNum" sz="quarter" idx="5"/>
          </p:nvPr>
        </p:nvSpPr>
        <p:spPr/>
        <p:txBody>
          <a:bodyPr/>
          <a:lstStyle/>
          <a:p>
            <a:fld id="{4B7F327E-D879-4193-B0D7-BEE89950DB5C}" type="slidenum">
              <a:rPr lang="en-GB" smtClean="0"/>
              <a:t>22</a:t>
            </a:fld>
            <a:endParaRPr lang="en-GB"/>
          </a:p>
        </p:txBody>
      </p:sp>
    </p:spTree>
    <p:extLst>
      <p:ext uri="{BB962C8B-B14F-4D97-AF65-F5344CB8AC3E}">
        <p14:creationId xmlns:p14="http://schemas.microsoft.com/office/powerpoint/2010/main" val="1814348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14626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456985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Purpose: </a:t>
            </a:r>
            <a:r>
              <a:rPr lang="en-GB"/>
              <a:t>students practise using and applying their new knowledge.</a:t>
            </a:r>
            <a:r>
              <a:rPr lang="en-GB" baseline="0"/>
              <a:t> Mark schemes are given where possible for students to self or peer assess work. </a:t>
            </a:r>
          </a:p>
          <a:p>
            <a:r>
              <a:rPr lang="en-GB" b="1" baseline="0"/>
              <a:t>Answers:</a:t>
            </a:r>
            <a:r>
              <a:rPr lang="en-GB" baseline="0"/>
              <a:t> Mr H</a:t>
            </a:r>
            <a:r>
              <a:rPr lang="en-GB" baseline="-25000"/>
              <a:t>2</a:t>
            </a:r>
            <a:r>
              <a:rPr lang="en-GB" baseline="0"/>
              <a:t> = 2; Mr O</a:t>
            </a:r>
            <a:r>
              <a:rPr lang="en-GB" baseline="-25000"/>
              <a:t>2</a:t>
            </a:r>
            <a:r>
              <a:rPr lang="en-GB" baseline="0"/>
              <a:t> = 32; Mr </a:t>
            </a:r>
            <a:r>
              <a:rPr lang="en-GB" baseline="0">
                <a:sym typeface="Wingdings" panose="05000000000000000000" pitchFamily="2" charset="2"/>
              </a:rPr>
              <a:t>H</a:t>
            </a:r>
            <a:r>
              <a:rPr lang="en-GB" baseline="-25000">
                <a:sym typeface="Wingdings" panose="05000000000000000000" pitchFamily="2" charset="2"/>
              </a:rPr>
              <a:t>2</a:t>
            </a:r>
            <a:r>
              <a:rPr lang="en-GB" baseline="0">
                <a:sym typeface="Wingdings" panose="05000000000000000000" pitchFamily="2" charset="2"/>
              </a:rPr>
              <a:t>O</a:t>
            </a:r>
            <a:r>
              <a:rPr lang="en-GB" baseline="0"/>
              <a:t> = 18; Mr CO</a:t>
            </a:r>
            <a:r>
              <a:rPr lang="en-GB" baseline="-25000"/>
              <a:t>2</a:t>
            </a:r>
            <a:r>
              <a:rPr lang="en-GB" baseline="0"/>
              <a:t> = 44; 2H</a:t>
            </a:r>
            <a:r>
              <a:rPr lang="en-GB" baseline="-25000"/>
              <a:t>2</a:t>
            </a:r>
            <a:r>
              <a:rPr lang="en-GB" baseline="0"/>
              <a:t> + O</a:t>
            </a:r>
            <a:r>
              <a:rPr lang="en-GB" baseline="-25000"/>
              <a:t>2</a:t>
            </a:r>
            <a:r>
              <a:rPr lang="en-GB" baseline="0"/>
              <a:t> </a:t>
            </a:r>
            <a:r>
              <a:rPr lang="en-GB" baseline="0">
                <a:sym typeface="Wingdings" panose="05000000000000000000" pitchFamily="2" charset="2"/>
              </a:rPr>
              <a:t> 2H</a:t>
            </a:r>
            <a:r>
              <a:rPr lang="en-GB" baseline="-25000">
                <a:sym typeface="Wingdings" panose="05000000000000000000" pitchFamily="2" charset="2"/>
              </a:rPr>
              <a:t>2</a:t>
            </a:r>
            <a:r>
              <a:rPr lang="en-GB" baseline="0">
                <a:sym typeface="Wingdings" panose="05000000000000000000" pitchFamily="2" charset="2"/>
              </a:rPr>
              <a:t>O; C + O</a:t>
            </a:r>
            <a:r>
              <a:rPr lang="en-GB" baseline="-25000">
                <a:sym typeface="Wingdings" panose="05000000000000000000" pitchFamily="2" charset="2"/>
              </a:rPr>
              <a:t>2</a:t>
            </a:r>
            <a:r>
              <a:rPr lang="en-GB" baseline="0">
                <a:sym typeface="Wingdings" panose="05000000000000000000" pitchFamily="2" charset="2"/>
              </a:rPr>
              <a:t>  CO</a:t>
            </a:r>
            <a:r>
              <a:rPr lang="en-GB" baseline="-25000">
                <a:sym typeface="Wingdings" panose="05000000000000000000" pitchFamily="2" charset="2"/>
              </a:rPr>
              <a:t>2</a:t>
            </a:r>
            <a:endParaRPr lang="en-GB" baseline="-25000"/>
          </a:p>
          <a:p>
            <a:endParaRPr lang="en-GB" baseline="0"/>
          </a:p>
          <a:p>
            <a:r>
              <a:rPr lang="en-GB" b="1" baseline="0"/>
              <a:t>NOTE: </a:t>
            </a:r>
            <a:r>
              <a:rPr lang="en-GB" baseline="0"/>
              <a:t>This first activity is recommended to be completed at this stage by the </a:t>
            </a:r>
            <a:r>
              <a:rPr lang="en-GB" b="1" baseline="0"/>
              <a:t>Royal Society of Chemistry </a:t>
            </a:r>
            <a:r>
              <a:rPr lang="en-GB" baseline="0"/>
              <a:t>– for more information please look at the CPD available on their website for Quantitative Chemistry https://www.rsc.org/cpd/resource/RES00001328/quantitative-chemistry </a:t>
            </a:r>
          </a:p>
          <a:p>
            <a:endParaRPr lang="en-GB" baseline="0"/>
          </a:p>
          <a:p>
            <a:r>
              <a:rPr lang="en-GB" b="1" baseline="0"/>
              <a:t>Lesson notes: </a:t>
            </a:r>
            <a:r>
              <a:rPr lang="en-GB" baseline="0"/>
              <a:t>Ensure there are enough cards for students to experiment producing different substances – please note this is a very simplified activity. </a:t>
            </a:r>
            <a:r>
              <a:rPr lang="en-GB" b="1" baseline="0"/>
              <a:t>During the activity – keep reinforcing the ideas that new substances are made and that mass is conserved. </a:t>
            </a:r>
            <a:r>
              <a:rPr lang="en-GB" baseline="0"/>
              <a:t>The cards can be invaluable when working with students of all abilities.</a:t>
            </a:r>
          </a:p>
          <a:p>
            <a:endParaRPr lang="en-GB" baseline="0"/>
          </a:p>
          <a:p>
            <a:r>
              <a:rPr lang="en-GB" b="1" baseline="0"/>
              <a:t>Formula cards: </a:t>
            </a:r>
            <a:r>
              <a:rPr lang="en-GB" baseline="0"/>
              <a:t>Each card has the symbol and </a:t>
            </a:r>
            <a:r>
              <a:rPr lang="en-GB" baseline="0" err="1"/>
              <a:t>Ar</a:t>
            </a:r>
            <a:r>
              <a:rPr lang="en-GB" baseline="0"/>
              <a:t> for the element. </a:t>
            </a:r>
          </a:p>
          <a:p>
            <a:pPr marL="171450" indent="-171450">
              <a:buFont typeface="Arial" panose="020B0604020202020204" pitchFamily="34" charset="0"/>
              <a:buChar char="•"/>
            </a:pPr>
            <a:r>
              <a:rPr lang="en-GB" baseline="0"/>
              <a:t>Make elements with ‘one combining power’ square shaped, then double and triple length for elements with combing powers of 2 and 3. </a:t>
            </a:r>
          </a:p>
          <a:p>
            <a:pPr marL="171450" indent="-171450">
              <a:buFont typeface="Arial" panose="020B0604020202020204" pitchFamily="34" charset="0"/>
              <a:buChar char="•"/>
            </a:pPr>
            <a:r>
              <a:rPr lang="en-GB" baseline="0"/>
              <a:t>Students can then make the formulae of simple compounds e.g. water, by aligning two H cards with one O card. </a:t>
            </a:r>
          </a:p>
          <a:p>
            <a:pPr marL="171450" indent="-171450">
              <a:buFont typeface="Arial" panose="020B0604020202020204" pitchFamily="34" charset="0"/>
              <a:buChar char="•"/>
            </a:pPr>
            <a:r>
              <a:rPr lang="en-GB" baseline="0"/>
              <a:t>Encourage students to construct a simple equation and write it correctly based on the formulae they have made with the cars. </a:t>
            </a:r>
            <a:r>
              <a:rPr lang="en-GB" b="1" baseline="0"/>
              <a:t>They will then also be able to see that the large numbers in front of formulae represent the number of moles present.</a:t>
            </a:r>
          </a:p>
          <a:p>
            <a:pPr marL="171450" indent="-171450">
              <a:buFont typeface="Arial" panose="020B0604020202020204" pitchFamily="34" charset="0"/>
              <a:buChar char="•"/>
            </a:pPr>
            <a:r>
              <a:rPr lang="en-GB" b="1" baseline="0"/>
              <a:t>The RSC suggests using these cards to construct equations to help understand balancing and to use them every time students meet a new chemical reaction.</a:t>
            </a:r>
            <a:endParaRPr lang="en-GB" b="0" baseline="0"/>
          </a:p>
          <a:p>
            <a:pPr marL="171450" indent="-171450">
              <a:buFont typeface="Arial" panose="020B0604020202020204" pitchFamily="34" charset="0"/>
              <a:buChar char="•"/>
            </a:pPr>
            <a:r>
              <a:rPr lang="en-GB" b="0" baseline="0"/>
              <a:t>They help students see that the relative formula mass values, Mr, of elements and compounds are the sums of the </a:t>
            </a:r>
            <a:r>
              <a:rPr lang="en-GB" b="0" baseline="0" err="1"/>
              <a:t>Ar</a:t>
            </a:r>
            <a:r>
              <a:rPr lang="en-GB" b="0" baseline="0"/>
              <a:t> values of the component elements – </a:t>
            </a:r>
            <a:r>
              <a:rPr lang="en-GB" b="1" baseline="0"/>
              <a:t>reinforcing the concept and acting as an interleaving exercise</a:t>
            </a:r>
            <a:r>
              <a:rPr lang="en-GB" b="0" baseline="0"/>
              <a:t>.</a:t>
            </a:r>
            <a:endParaRPr lang="en-GB"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F327E-D879-4193-B0D7-BEE89950DB5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78148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dirty="0"/>
              <a:t>students practise using and applying their new knowledge.</a:t>
            </a:r>
            <a:r>
              <a:rPr lang="en-GB" baseline="0" dirty="0"/>
              <a:t> Mark schemes are given where possible for students to self or peer assess work. </a:t>
            </a:r>
          </a:p>
          <a:p>
            <a:r>
              <a:rPr lang="en-GB" b="1" baseline="0" dirty="0"/>
              <a:t>Answers:</a:t>
            </a:r>
            <a:r>
              <a:rPr lang="en-GB" baseline="0" dirty="0"/>
              <a:t> Mr H</a:t>
            </a:r>
            <a:r>
              <a:rPr lang="en-GB" baseline="-25000" dirty="0"/>
              <a:t>2</a:t>
            </a:r>
            <a:r>
              <a:rPr lang="en-GB" baseline="0" dirty="0"/>
              <a:t> = 2; Mr O</a:t>
            </a:r>
            <a:r>
              <a:rPr lang="en-GB" baseline="-25000" dirty="0"/>
              <a:t>2</a:t>
            </a:r>
            <a:r>
              <a:rPr lang="en-GB" baseline="0" dirty="0"/>
              <a:t> = 32; Mr </a:t>
            </a:r>
            <a:r>
              <a:rPr lang="en-GB" baseline="0" dirty="0">
                <a:sym typeface="Wingdings" panose="05000000000000000000" pitchFamily="2" charset="2"/>
              </a:rPr>
              <a:t>H</a:t>
            </a:r>
            <a:r>
              <a:rPr lang="en-GB" baseline="-25000" dirty="0">
                <a:sym typeface="Wingdings" panose="05000000000000000000" pitchFamily="2" charset="2"/>
              </a:rPr>
              <a:t>2</a:t>
            </a:r>
            <a:r>
              <a:rPr lang="en-GB" baseline="0" dirty="0">
                <a:sym typeface="Wingdings" panose="05000000000000000000" pitchFamily="2" charset="2"/>
              </a:rPr>
              <a:t>O</a:t>
            </a:r>
            <a:r>
              <a:rPr lang="en-GB" baseline="0" dirty="0"/>
              <a:t> = 18; Mr CO</a:t>
            </a:r>
            <a:r>
              <a:rPr lang="en-GB" baseline="-25000" dirty="0"/>
              <a:t>2</a:t>
            </a:r>
            <a:r>
              <a:rPr lang="en-GB" baseline="0" dirty="0"/>
              <a:t> = 44; 2H</a:t>
            </a:r>
            <a:r>
              <a:rPr lang="en-GB" baseline="-25000" dirty="0"/>
              <a:t>2</a:t>
            </a:r>
            <a:r>
              <a:rPr lang="en-GB" baseline="0" dirty="0"/>
              <a:t> + O</a:t>
            </a:r>
            <a:r>
              <a:rPr lang="en-GB" baseline="-25000" dirty="0"/>
              <a:t>2</a:t>
            </a:r>
            <a:r>
              <a:rPr lang="en-GB" baseline="0" dirty="0"/>
              <a:t> </a:t>
            </a:r>
            <a:r>
              <a:rPr lang="en-GB" baseline="0" dirty="0">
                <a:sym typeface="Wingdings" panose="05000000000000000000" pitchFamily="2" charset="2"/>
              </a:rPr>
              <a:t> 2H</a:t>
            </a:r>
            <a:r>
              <a:rPr lang="en-GB" baseline="-25000" dirty="0">
                <a:sym typeface="Wingdings" panose="05000000000000000000" pitchFamily="2" charset="2"/>
              </a:rPr>
              <a:t>2</a:t>
            </a:r>
            <a:r>
              <a:rPr lang="en-GB" baseline="0" dirty="0">
                <a:sym typeface="Wingdings" panose="05000000000000000000" pitchFamily="2" charset="2"/>
              </a:rPr>
              <a:t>O; C + O</a:t>
            </a:r>
            <a:r>
              <a:rPr lang="en-GB" baseline="-25000" dirty="0">
                <a:sym typeface="Wingdings" panose="05000000000000000000" pitchFamily="2" charset="2"/>
              </a:rPr>
              <a:t>2</a:t>
            </a:r>
            <a:r>
              <a:rPr lang="en-GB" baseline="0" dirty="0">
                <a:sym typeface="Wingdings" panose="05000000000000000000" pitchFamily="2" charset="2"/>
              </a:rPr>
              <a:t>  CO</a:t>
            </a:r>
            <a:r>
              <a:rPr lang="en-GB" baseline="-25000" dirty="0">
                <a:sym typeface="Wingdings" panose="05000000000000000000" pitchFamily="2" charset="2"/>
              </a:rPr>
              <a:t>2</a:t>
            </a:r>
            <a:endParaRPr lang="en-GB" baseline="-25000" dirty="0"/>
          </a:p>
          <a:p>
            <a:endParaRPr lang="en-GB" baseline="0" dirty="0"/>
          </a:p>
          <a:p>
            <a:r>
              <a:rPr lang="en-GB" b="1" baseline="0" dirty="0"/>
              <a:t>NOTE: </a:t>
            </a:r>
            <a:r>
              <a:rPr lang="en-GB" baseline="0" dirty="0"/>
              <a:t>This first activity is recommended to be completed at this stage by the </a:t>
            </a:r>
            <a:r>
              <a:rPr lang="en-GB" b="1" baseline="0" dirty="0"/>
              <a:t>Royal Society of Chemistry </a:t>
            </a:r>
            <a:r>
              <a:rPr lang="en-GB" baseline="0" dirty="0"/>
              <a:t>– for more information please look at the CPD available on their website for Quantitative Chemistry https://</a:t>
            </a:r>
            <a:r>
              <a:rPr lang="en-GB" baseline="0" dirty="0" err="1"/>
              <a:t>www.rsc.org</a:t>
            </a:r>
            <a:r>
              <a:rPr lang="en-GB" baseline="0" dirty="0"/>
              <a:t>/</a:t>
            </a:r>
            <a:r>
              <a:rPr lang="en-GB" baseline="0" dirty="0" err="1"/>
              <a:t>cpd</a:t>
            </a:r>
            <a:r>
              <a:rPr lang="en-GB" baseline="0" dirty="0"/>
              <a:t>/resource/RES00001328/quantitative-chemistry </a:t>
            </a:r>
          </a:p>
          <a:p>
            <a:endParaRPr lang="en-GB" baseline="0" dirty="0"/>
          </a:p>
          <a:p>
            <a:r>
              <a:rPr lang="en-GB" b="1" baseline="0" dirty="0"/>
              <a:t>Lesson notes: </a:t>
            </a:r>
            <a:r>
              <a:rPr lang="en-GB" baseline="0" dirty="0"/>
              <a:t>Ensure there are enough cards for students to experiment producing different substances – please note this is a very simplified activity. </a:t>
            </a:r>
            <a:r>
              <a:rPr lang="en-GB" b="1" baseline="0" dirty="0"/>
              <a:t>During the activity – keep reinforcing the ideas that new substances are made and that mass is conserved. </a:t>
            </a:r>
            <a:r>
              <a:rPr lang="en-GB" baseline="0" dirty="0"/>
              <a:t>The cards can be invaluable when working with students of all abilities.</a:t>
            </a:r>
          </a:p>
          <a:p>
            <a:endParaRPr lang="en-GB" baseline="0" dirty="0"/>
          </a:p>
          <a:p>
            <a:r>
              <a:rPr lang="en-GB" b="1" baseline="0" dirty="0"/>
              <a:t>Formula cards: </a:t>
            </a:r>
            <a:r>
              <a:rPr lang="en-GB" baseline="0" dirty="0"/>
              <a:t>Each card has the symbol and Ar for the element. </a:t>
            </a:r>
          </a:p>
          <a:p>
            <a:pPr marL="171450" indent="-171450">
              <a:buFont typeface="Arial" panose="020B0604020202020204" pitchFamily="34" charset="0"/>
              <a:buChar char="•"/>
            </a:pPr>
            <a:r>
              <a:rPr lang="en-GB" baseline="0" dirty="0"/>
              <a:t>Make elements with ‘one combining power’ square shaped, then double and triple length for elements with combing powers of 2 and 3. </a:t>
            </a:r>
          </a:p>
          <a:p>
            <a:pPr marL="171450" indent="-171450">
              <a:buFont typeface="Arial" panose="020B0604020202020204" pitchFamily="34" charset="0"/>
              <a:buChar char="•"/>
            </a:pPr>
            <a:r>
              <a:rPr lang="en-GB" baseline="0" dirty="0"/>
              <a:t>Students can then make the formulae of simple compounds e.g. water, by aligning two H cards with one O card. </a:t>
            </a:r>
          </a:p>
          <a:p>
            <a:pPr marL="171450" indent="-171450">
              <a:buFont typeface="Arial" panose="020B0604020202020204" pitchFamily="34" charset="0"/>
              <a:buChar char="•"/>
            </a:pPr>
            <a:r>
              <a:rPr lang="en-GB" baseline="0" dirty="0"/>
              <a:t>Encourage students to construct a simple equation and write it correctly based on the formulae they have made with the cars. </a:t>
            </a:r>
            <a:r>
              <a:rPr lang="en-GB" b="1" baseline="0" dirty="0"/>
              <a:t>They will then also be able to see that the large numbers in front of formulae represent the number of moles present.</a:t>
            </a:r>
          </a:p>
          <a:p>
            <a:pPr marL="171450" indent="-171450">
              <a:buFont typeface="Arial" panose="020B0604020202020204" pitchFamily="34" charset="0"/>
              <a:buChar char="•"/>
            </a:pPr>
            <a:r>
              <a:rPr lang="en-GB" b="1" baseline="0" dirty="0"/>
              <a:t>The RSC suggests using these cards to construct equations to help understand balancing and to use them every time students meet a new chemical reaction.</a:t>
            </a:r>
            <a:endParaRPr lang="en-GB" b="0" baseline="0" dirty="0"/>
          </a:p>
          <a:p>
            <a:pPr marL="171450" indent="-171450">
              <a:buFont typeface="Arial" panose="020B0604020202020204" pitchFamily="34" charset="0"/>
              <a:buChar char="•"/>
            </a:pPr>
            <a:r>
              <a:rPr lang="en-GB" b="0" baseline="0" dirty="0"/>
              <a:t>They help students see that the relative formula mass values, Mr, of elements and compounds are the sums of the Ar values of the component elements – </a:t>
            </a:r>
            <a:r>
              <a:rPr lang="en-GB" b="1" baseline="0" dirty="0"/>
              <a:t>reinforcing the concept and acting as an interleaving exercise</a:t>
            </a:r>
            <a:r>
              <a:rPr lang="en-GB" b="0" baseline="0" dirty="0"/>
              <a:t>.</a:t>
            </a:r>
            <a:endParaRPr lang="en-GB" b="1" dirty="0"/>
          </a:p>
        </p:txBody>
      </p:sp>
      <p:sp>
        <p:nvSpPr>
          <p:cNvPr id="4" name="Slide Number Placeholder 3"/>
          <p:cNvSpPr>
            <a:spLocks noGrp="1"/>
          </p:cNvSpPr>
          <p:nvPr>
            <p:ph type="sldNum" sz="quarter" idx="10"/>
          </p:nvPr>
        </p:nvSpPr>
        <p:spPr/>
        <p:txBody>
          <a:bodyPr/>
          <a:lstStyle/>
          <a:p>
            <a:fld id="{4B7F327E-D879-4193-B0D7-BEE89950DB5C}" type="slidenum">
              <a:rPr lang="en-GB" smtClean="0"/>
              <a:t>27</a:t>
            </a:fld>
            <a:endParaRPr lang="en-GB"/>
          </a:p>
        </p:txBody>
      </p:sp>
    </p:spTree>
    <p:extLst>
      <p:ext uri="{BB962C8B-B14F-4D97-AF65-F5344CB8AC3E}">
        <p14:creationId xmlns:p14="http://schemas.microsoft.com/office/powerpoint/2010/main" val="18358137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have not identified the units for moles. </a:t>
            </a:r>
            <a:r>
              <a:rPr lang="en-GB" i="1" dirty="0"/>
              <a:t>To fix-it, review the definition and the units.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a:t>
            </a:r>
            <a:r>
              <a:rPr lang="en-GB" b="0" baseline="0" dirty="0"/>
              <a:t>suggests the student is confusing ‘number of molecules’ with the relative formula mass</a:t>
            </a:r>
            <a:r>
              <a:rPr lang="en-GB" b="0" dirty="0"/>
              <a:t>. </a:t>
            </a:r>
            <a:r>
              <a:rPr lang="en-GB" b="0" i="1" dirty="0"/>
              <a:t>To fix it, </a:t>
            </a:r>
            <a:r>
              <a:rPr lang="en-GB" b="0" i="1" baseline="0" dirty="0"/>
              <a:t>give students some compounds and elements and ask them to identify the RFM for each.</a:t>
            </a:r>
            <a:r>
              <a:rPr lang="en-GB" b="0" i="1" dirty="0"/>
              <a:t> </a:t>
            </a:r>
            <a:r>
              <a:rPr lang="en-GB" b="0" dirty="0"/>
              <a:t>If students answer C, they have misinterpreted the meaning of mole, so have suggested that there is 1 mole in a mole, but the question is asking about the number of molecules. </a:t>
            </a:r>
            <a:r>
              <a:rPr lang="en-GB" i="1" dirty="0"/>
              <a:t>To fix-it, give students further practice of identifying the number of atoms in 1 mole of different elements and compounds.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or B, it shows the need more practice of standard form conversions. </a:t>
            </a:r>
            <a:r>
              <a:rPr lang="en-GB" i="1" dirty="0"/>
              <a:t>To fix-it, give students more practice of converting between written out numbers and standard form.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5.823 x 10</a:t>
            </a:r>
            <a:r>
              <a:rPr lang="en-GB" sz="1200" b="0" i="0" u="none" strike="noStrike" cap="none" baseline="30000" dirty="0">
                <a:solidFill>
                  <a:srgbClr val="1F3864"/>
                </a:solidFill>
                <a:latin typeface="Century Gothic"/>
                <a:sym typeface="Century Gothic"/>
              </a:rPr>
              <a:t>7</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30700</a:t>
            </a:r>
            <a:endParaRPr lang="en-GB" sz="1200" b="0" i="0" u="none" strike="noStrike" cap="none" baseline="30000"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6 x 10</a:t>
            </a:r>
            <a:r>
              <a:rPr lang="en-GB" sz="1200" b="0" i="0" u="none" strike="noStrike" cap="none" baseline="30000" dirty="0">
                <a:solidFill>
                  <a:srgbClr val="1F3864"/>
                </a:solidFill>
                <a:latin typeface="Century Gothic"/>
                <a:sym typeface="Century Gothic"/>
              </a:rPr>
              <a:t>-4</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baseline="30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Big idea: Reactions rearrange matter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lesson students will be introduced to the idea of the mole. In the next lesson they will apply the number of moles, mass and Mr calculation.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a:r>
              <a:rPr lang="en-GB" sz="1200" b="1" kern="1200" dirty="0">
                <a:solidFill>
                  <a:schemeClr val="tx1"/>
                </a:solidFill>
                <a:effectLst/>
                <a:latin typeface="+mn-lt"/>
                <a:ea typeface="+mn-ea"/>
                <a:cs typeface="+mn-cs"/>
              </a:rPr>
              <a:t>Suggested Hook:</a:t>
            </a:r>
          </a:p>
          <a:p>
            <a:pPr marL="0"/>
            <a:r>
              <a:rPr lang="en-GB" b="0" i="0" dirty="0">
                <a:solidFill>
                  <a:srgbClr val="333333"/>
                </a:solidFill>
                <a:effectLst/>
                <a:latin typeface="open-sans"/>
              </a:rPr>
              <a:t>How many atoms do you think there are in a glass of water? </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C4.3.2 Lesson Objectives:</a:t>
            </a:r>
          </a:p>
          <a:p>
            <a:r>
              <a:rPr lang="en-US" sz="1800" dirty="0">
                <a:latin typeface="Century Gothic" panose="020B0502020202020204" pitchFamily="34" charset="0"/>
              </a:rPr>
              <a:t>Critical: State that 1 mole of a substance contains 6.02 x 10</a:t>
            </a:r>
            <a:r>
              <a:rPr lang="en-US" sz="1800" baseline="30000" dirty="0">
                <a:latin typeface="Century Gothic" panose="020B0502020202020204" pitchFamily="34" charset="0"/>
              </a:rPr>
              <a:t>23</a:t>
            </a:r>
            <a:r>
              <a:rPr lang="en-US" sz="1800" dirty="0">
                <a:latin typeface="Century Gothic" panose="020B0502020202020204" pitchFamily="34" charset="0"/>
              </a:rPr>
              <a:t> particles.</a:t>
            </a:r>
          </a:p>
          <a:p>
            <a:r>
              <a:rPr lang="en-US" sz="1800" dirty="0">
                <a:latin typeface="Century Gothic" panose="020B0502020202020204" pitchFamily="34" charset="0"/>
              </a:rPr>
              <a:t>Key skill: Convert decimal numbers into standard form.</a:t>
            </a:r>
          </a:p>
          <a:p>
            <a:r>
              <a:rPr lang="en-US" sz="1800">
                <a:latin typeface="Century Gothic" panose="020B0502020202020204" pitchFamily="34" charset="0"/>
              </a:rPr>
              <a:t>Core: Calculate </a:t>
            </a:r>
            <a:r>
              <a:rPr lang="en-US" sz="1800" dirty="0">
                <a:latin typeface="Century Gothic" panose="020B0502020202020204" pitchFamily="34" charset="0"/>
              </a:rPr>
              <a:t>the mass of 1 mole of a substance.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exit ticket.</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dirty="0"/>
          </a:p>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confused Ar and Mr. </a:t>
            </a:r>
            <a:r>
              <a:rPr lang="en-GB" b="0" i="1" dirty="0"/>
              <a:t>To fix it, get students to write the definition of each and explain the difference between them. </a:t>
            </a:r>
            <a:r>
              <a:rPr lang="en-GB" b="0" i="0" dirty="0"/>
              <a:t>If students answer</a:t>
            </a:r>
            <a:r>
              <a:rPr lang="en-GB" b="0" dirty="0"/>
              <a:t> C, they have confused Mr and percentage by mass. </a:t>
            </a:r>
            <a:r>
              <a:rPr lang="en-GB" i="1" dirty="0"/>
              <a:t>To fix-it, review the definition of each with a model calculation.</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just added the Ar of carbon and oxygen together without taking into account that there are two oxygen atoms. If students answer C, they have misinterpreted the meaning of the subscript and taken this to mean that there are two carbons and two oxygens. </a:t>
            </a:r>
            <a:r>
              <a:rPr lang="en-GB" i="1" dirty="0"/>
              <a:t>To fix-it, give students further practice of identifying the number of atoms of different elements in chemical formulae and calculating Mr. </a:t>
            </a:r>
          </a:p>
          <a:p>
            <a:pPr marL="0" marR="0" lvl="0" indent="0" algn="l" rtl="0">
              <a:lnSpc>
                <a:spcPct val="100000"/>
              </a:lnSpc>
              <a:spcBef>
                <a:spcPts val="0"/>
              </a:spcBef>
              <a:spcAft>
                <a:spcPts val="0"/>
              </a:spcAft>
              <a:buClr>
                <a:schemeClr val="dk1"/>
              </a:buClr>
              <a:buSzPts val="1200"/>
              <a:buFont typeface="+mj-lt"/>
              <a:buNone/>
            </a:pPr>
            <a:r>
              <a:rPr lang="en-GB" b="0" i="0" dirty="0"/>
              <a:t>If students answer C, this suggests a fundamental gap in knowledge about the function of stomata. </a:t>
            </a:r>
            <a:r>
              <a:rPr lang="en-GB" b="0" i="1" dirty="0"/>
              <a:t>To fix it, show students a diagram of a section through a leaf and describe how water loss and gas exchange happens at stomata. Then ask students why the function of stomata is so important for photosynthesis.</a:t>
            </a:r>
            <a:endParaRPr lang="en-GB" b="0" i="0"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calculated the percentage by mass of carbon. If students answer B, they have only used the Ar of oxygen and not taken the two oxygens into account. </a:t>
            </a:r>
            <a:r>
              <a:rPr lang="en-GB" i="1" dirty="0"/>
              <a:t>To fix-it, give students lots of practice with percentage by mass calculations. </a:t>
            </a:r>
            <a:endParaRPr lang="en-GB" b="0" i="1"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NOTE: Students struggle with the concept of moles – especially if it is treated purely as a mathematical concept.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This is the recommended teaching sequence from the </a:t>
            </a:r>
            <a:r>
              <a:rPr lang="en-GB" b="1" baseline="0" dirty="0"/>
              <a:t>Royal Society of Chemistry</a:t>
            </a:r>
            <a:r>
              <a:rPr lang="en-GB" baseline="0" dirty="0"/>
              <a:t> therefore there are a number of slides to go through – for more information please look at the CPD available on their website for Quantitative Chemistry https://</a:t>
            </a:r>
            <a:r>
              <a:rPr lang="en-GB" baseline="0" dirty="0" err="1"/>
              <a:t>www.rsc.org</a:t>
            </a:r>
            <a:r>
              <a:rPr lang="en-GB" baseline="0" dirty="0"/>
              <a:t>/</a:t>
            </a:r>
            <a:r>
              <a:rPr lang="en-GB" baseline="0" dirty="0" err="1"/>
              <a:t>cpd</a:t>
            </a:r>
            <a:r>
              <a:rPr lang="en-GB" baseline="0" dirty="0"/>
              <a:t>/resource/RES00001328/quantitative-chemistry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Use your periodic tables to find the symbols and relative atomic masses of copper and sulfur.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The symbol for copper is Cu, not C as this is carbon! It has a relative atomic mass of 63.5. For the purposes of this explanation, we’re going to round this to 64.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Sulfur has the symbol S and a relative atomic mass of 32.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The spelling of sulfur is also accepted as sulphur. The traditional British spelling was sulphur, but the IUPAC now use sulfur (as do exam boards) so this is the spelling we will 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Imagine one atom of each element. That is very hard to imagine, but try and imagine the smallest possible unit.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You may want to use the scale of the universe tool to help with this visualisation or show students the following video: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Link: https://</a:t>
            </a:r>
            <a:r>
              <a:rPr lang="en-US" b="1" dirty="0" err="1"/>
              <a:t>www.youtube.com</a:t>
            </a:r>
            <a:r>
              <a:rPr lang="en-US" b="1" dirty="0"/>
              <a:t>/</a:t>
            </a:r>
            <a:r>
              <a:rPr lang="en-US" b="1" dirty="0" err="1"/>
              <a:t>watch?v</a:t>
            </a:r>
            <a:r>
              <a:rPr lang="en-US" b="1" dirty="0"/>
              <a:t>=yQP4UJhNn0I</a:t>
            </a: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baseline="0" dirty="0"/>
              <a:t>What would the ratio of the masses of these atoms be?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baseline="0" dirty="0"/>
              <a:t>64:32, but if we make that the simplest possible ratio it would be 2:1.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baseline="0" dirty="0"/>
              <a:t>That means a copper atom has twice the mass of a sulfur atom.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baseline="0" dirty="0"/>
              <a:t>Is it possible to weigh (by which we mean take the mass of!) one atom in the lab?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baseline="0" dirty="0"/>
              <a:t>No - they are far, far, far too small!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Guidance</a:t>
            </a:r>
            <a:r>
              <a:rPr lang="en-GB"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This works best if you have </a:t>
            </a:r>
            <a:r>
              <a:rPr lang="en-GB" b="1" baseline="0" dirty="0"/>
              <a:t>pre-weighed samples of well known elements and compounds in sealed containers </a:t>
            </a:r>
            <a:r>
              <a:rPr lang="en-GB" baseline="0" dirty="0"/>
              <a:t>labelled large enough for students to see, including the symbol/ formulae Ar/ Mr. Each sample should contain the molar mass of the substance e.g. 64g Copper; 32g Sulfur. You may already have these in the department.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a:t>Pick two and show them to the students – copper and sulfur have been used in this example, but can easily be changed to the substances you have available. Talk through the slide.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aseline="0" dirty="0"/>
              <a:t>Have plasticine ‘atoms’ in the correct mass ratio, ensure students understand why Cu atom has a mass 64 and S atom a mass 32 – </a:t>
            </a:r>
            <a:r>
              <a:rPr lang="en-GB" b="1" baseline="0" dirty="0"/>
              <a:t>discuss the fact that it is the neutrons and protons that give the atoms mass and why one is heavier than the other.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0" baseline="0" dirty="0"/>
              <a:t>Image source: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0" baseline="0" dirty="0" err="1"/>
              <a:t>CC@https</a:t>
            </a:r>
            <a:r>
              <a:rPr lang="en-GB" b="0" baseline="0" dirty="0"/>
              <a:t>://</a:t>
            </a:r>
            <a:r>
              <a:rPr lang="en-GB" b="0" baseline="0" dirty="0" err="1"/>
              <a:t>commons.wikimedia.org</a:t>
            </a:r>
            <a:r>
              <a:rPr lang="en-GB" b="0" baseline="0" dirty="0"/>
              <a:t>/wiki/File:Native_Copper_Macro_Digon3.jpg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b="1" dirty="0"/>
          </a:p>
          <a:p>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740102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So we know that the ratio of the mass of copper to sulfur atoms is 2:1.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baseline="0" dirty="0"/>
              <a:t>What would the ratio of the masses be if we had 100 atoms of each?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baseline="0" dirty="0"/>
              <a:t>Still 2:1, we would have the same number of each type of atom, but each copper atom still has twice the mass of each sulfur atom</a:t>
            </a:r>
            <a:r>
              <a:rPr lang="en-GB" b="1"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baseline="0" dirty="0"/>
              <a:t>What about 1000 atoms?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baseline="0" dirty="0"/>
              <a:t>Still 2:1!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baseline="0" dirty="0"/>
              <a:t>What about 1 000 000 atoms??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baseline="0" dirty="0"/>
              <a:t>Still 2:1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Even as we have millions of atoms, if we have the same number of atoms in a sample of copper and a sample of sulfur, their masses will still be in the ratio 2:1. This means that whatever number of atoms we have (the same for both copper and sulfur) the mass of the copper will always be twice that of the mass of sulfur, because each individual copper atom has twice the mass of each sulfur atom. </a:t>
            </a:r>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31897364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859032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6580364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28145524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033275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229202247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149782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4891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420652101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50502444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4682775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723933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08260320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41017981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08001155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814849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1589754"/>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microsoft.com/office/2007/relationships/hdphoto" Target="../media/hdphoto2.wdp"/><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310734" y="0"/>
            <a:ext cx="10620000" cy="720000"/>
          </a:xfrm>
        </p:spPr>
        <p:txBody>
          <a:bodyPr/>
          <a:lstStyle/>
          <a:p>
            <a:r>
              <a:rPr lang="en-US" dirty="0">
                <a:latin typeface="Century Gothic" panose="020B0502020202020204" pitchFamily="34" charset="0"/>
              </a:rPr>
              <a:t>Is this correct?</a:t>
            </a:r>
          </a:p>
        </p:txBody>
      </p:sp>
      <p:pic>
        <p:nvPicPr>
          <p:cNvPr id="3" name="Picture 2" descr="Icon&#10;&#10;Description automatically generated">
            <a:extLst>
              <a:ext uri="{FF2B5EF4-FFF2-40B4-BE49-F238E27FC236}">
                <a16:creationId xmlns:a16="http://schemas.microsoft.com/office/drawing/2014/main" id="{0FC308B4-D161-314D-BB65-E25B53482892}"/>
              </a:ext>
            </a:extLst>
          </p:cNvPr>
          <p:cNvPicPr>
            <a:picLocks noChangeAspect="1"/>
          </p:cNvPicPr>
          <p:nvPr/>
        </p:nvPicPr>
        <p:blipFill rotWithShape="1">
          <a:blip r:embed="rId3">
            <a:clrChange>
              <a:clrFrom>
                <a:srgbClr val="FFFFFF"/>
              </a:clrFrom>
              <a:clrTo>
                <a:srgbClr val="FFFFFF">
                  <a:alpha val="0"/>
                </a:srgbClr>
              </a:clrTo>
            </a:clrChange>
          </a:blip>
          <a:srcRect l="28233" t="476" r="26486"/>
          <a:stretch/>
        </p:blipFill>
        <p:spPr>
          <a:xfrm rot="5400000">
            <a:off x="987768" y="-483840"/>
            <a:ext cx="4786315" cy="7468498"/>
          </a:xfrm>
          <a:prstGeom prst="rect">
            <a:avLst/>
          </a:prstGeom>
        </p:spPr>
      </p:pic>
      <p:sp>
        <p:nvSpPr>
          <p:cNvPr id="4" name="TextBox 3">
            <a:extLst>
              <a:ext uri="{FF2B5EF4-FFF2-40B4-BE49-F238E27FC236}">
                <a16:creationId xmlns:a16="http://schemas.microsoft.com/office/drawing/2014/main" id="{2130717D-0356-CB4E-BA23-1946438494C3}"/>
              </a:ext>
            </a:extLst>
          </p:cNvPr>
          <p:cNvSpPr txBox="1"/>
          <p:nvPr/>
        </p:nvSpPr>
        <p:spPr>
          <a:xfrm>
            <a:off x="933001" y="2078683"/>
            <a:ext cx="4931558" cy="1384995"/>
          </a:xfrm>
          <a:prstGeom prst="rect">
            <a:avLst/>
          </a:prstGeom>
          <a:noFill/>
          <a:ln>
            <a:noFill/>
          </a:ln>
        </p:spPr>
        <p:txBody>
          <a:bodyPr wrap="square" rtlCol="0">
            <a:spAutoFit/>
          </a:bodyPr>
          <a:lstStyle/>
          <a:p>
            <a:r>
              <a:rPr lang="en-US" sz="2800" dirty="0">
                <a:latin typeface="Century Gothic" panose="020B0502020202020204" pitchFamily="34" charset="0"/>
              </a:rPr>
              <a:t>64g of Copper contains the same number of atoms as 32 g of sulfur.</a:t>
            </a:r>
          </a:p>
        </p:txBody>
      </p:sp>
      <p:graphicFrame>
        <p:nvGraphicFramePr>
          <p:cNvPr id="11" name="Table 33">
            <a:extLst>
              <a:ext uri="{FF2B5EF4-FFF2-40B4-BE49-F238E27FC236}">
                <a16:creationId xmlns:a16="http://schemas.microsoft.com/office/drawing/2014/main" id="{B971F302-39AD-094C-AF28-AF1106100317}"/>
              </a:ext>
            </a:extLst>
          </p:cNvPr>
          <p:cNvGraphicFramePr>
            <a:graphicFrameLocks noGrp="1"/>
          </p:cNvGraphicFramePr>
          <p:nvPr/>
        </p:nvGraphicFramePr>
        <p:xfrm>
          <a:off x="4466578" y="4771216"/>
          <a:ext cx="6444091" cy="1828800"/>
        </p:xfrm>
        <a:graphic>
          <a:graphicData uri="http://schemas.openxmlformats.org/drawingml/2006/table">
            <a:tbl>
              <a:tblPr firstRow="1" bandRow="1">
                <a:tableStyleId>{5940675A-B579-460E-94D1-54222C63F5DA}</a:tableStyleId>
              </a:tblPr>
              <a:tblGrid>
                <a:gridCol w="2590967">
                  <a:extLst>
                    <a:ext uri="{9D8B030D-6E8A-4147-A177-3AD203B41FA5}">
                      <a16:colId xmlns:a16="http://schemas.microsoft.com/office/drawing/2014/main" val="4074200878"/>
                    </a:ext>
                  </a:extLst>
                </a:gridCol>
                <a:gridCol w="1984568">
                  <a:extLst>
                    <a:ext uri="{9D8B030D-6E8A-4147-A177-3AD203B41FA5}">
                      <a16:colId xmlns:a16="http://schemas.microsoft.com/office/drawing/2014/main" val="3608607340"/>
                    </a:ext>
                  </a:extLst>
                </a:gridCol>
                <a:gridCol w="1868556">
                  <a:extLst>
                    <a:ext uri="{9D8B030D-6E8A-4147-A177-3AD203B41FA5}">
                      <a16:colId xmlns:a16="http://schemas.microsoft.com/office/drawing/2014/main" val="27640117"/>
                    </a:ext>
                  </a:extLst>
                </a:gridCol>
              </a:tblGrid>
              <a:tr h="370840">
                <a:tc>
                  <a:txBody>
                    <a:bodyPr/>
                    <a:lstStyle/>
                    <a:p>
                      <a:pPr algn="ctr"/>
                      <a:r>
                        <a:rPr lang="en-GB" sz="2400">
                          <a:latin typeface="Century Gothic" panose="020B0502020202020204" pitchFamily="34" charset="0"/>
                        </a:rPr>
                        <a:t>Symbol</a:t>
                      </a:r>
                    </a:p>
                  </a:txBody>
                  <a:tcPr/>
                </a:tc>
                <a:tc>
                  <a:txBody>
                    <a:bodyPr/>
                    <a:lstStyle/>
                    <a:p>
                      <a:pPr algn="ctr"/>
                      <a:r>
                        <a:rPr lang="en-GB" sz="2400">
                          <a:latin typeface="Century Gothic" panose="020B0502020202020204" pitchFamily="34" charset="0"/>
                        </a:rPr>
                        <a:t>Cu</a:t>
                      </a:r>
                    </a:p>
                  </a:txBody>
                  <a:tcPr/>
                </a:tc>
                <a:tc>
                  <a:txBody>
                    <a:bodyPr/>
                    <a:lstStyle/>
                    <a:p>
                      <a:pPr algn="ctr"/>
                      <a:r>
                        <a:rPr lang="en-GB" sz="2400">
                          <a:latin typeface="Century Gothic" panose="020B0502020202020204" pitchFamily="34" charset="0"/>
                        </a:rPr>
                        <a:t>S</a:t>
                      </a:r>
                    </a:p>
                  </a:txBody>
                  <a:tcPr/>
                </a:tc>
                <a:extLst>
                  <a:ext uri="{0D108BD9-81ED-4DB2-BD59-A6C34878D82A}">
                    <a16:rowId xmlns:a16="http://schemas.microsoft.com/office/drawing/2014/main" val="1815631088"/>
                  </a:ext>
                </a:extLst>
              </a:tr>
              <a:tr h="370840">
                <a:tc>
                  <a:txBody>
                    <a:bodyPr/>
                    <a:lstStyle/>
                    <a:p>
                      <a:pPr algn="ctr"/>
                      <a:r>
                        <a:rPr lang="en-GB" sz="2400" dirty="0">
                          <a:latin typeface="Century Gothic" panose="020B0502020202020204" pitchFamily="34" charset="0"/>
                        </a:rPr>
                        <a:t>A</a:t>
                      </a:r>
                      <a:r>
                        <a:rPr lang="en-GB" sz="2400" baseline="-25000" dirty="0">
                          <a:latin typeface="Century Gothic" panose="020B0502020202020204" pitchFamily="34" charset="0"/>
                        </a:rPr>
                        <a:t>r</a:t>
                      </a:r>
                    </a:p>
                  </a:txBody>
                  <a:tcPr/>
                </a:tc>
                <a:tc>
                  <a:txBody>
                    <a:bodyPr/>
                    <a:lstStyle/>
                    <a:p>
                      <a:pPr algn="ctr"/>
                      <a:r>
                        <a:rPr lang="en-GB" sz="2400">
                          <a:latin typeface="Century Gothic" panose="020B0502020202020204" pitchFamily="34" charset="0"/>
                        </a:rPr>
                        <a:t>64</a:t>
                      </a:r>
                    </a:p>
                  </a:txBody>
                  <a:tcPr/>
                </a:tc>
                <a:tc>
                  <a:txBody>
                    <a:bodyPr/>
                    <a:lstStyle/>
                    <a:p>
                      <a:pPr algn="ctr"/>
                      <a:r>
                        <a:rPr lang="en-GB" sz="2400">
                          <a:latin typeface="Century Gothic" panose="020B0502020202020204" pitchFamily="34" charset="0"/>
                        </a:rPr>
                        <a:t>32</a:t>
                      </a:r>
                    </a:p>
                  </a:txBody>
                  <a:tcPr/>
                </a:tc>
                <a:extLst>
                  <a:ext uri="{0D108BD9-81ED-4DB2-BD59-A6C34878D82A}">
                    <a16:rowId xmlns:a16="http://schemas.microsoft.com/office/drawing/2014/main" val="2974315374"/>
                  </a:ext>
                </a:extLst>
              </a:tr>
              <a:tr h="370840">
                <a:tc>
                  <a:txBody>
                    <a:bodyPr/>
                    <a:lstStyle/>
                    <a:p>
                      <a:pPr algn="ctr"/>
                      <a:r>
                        <a:rPr lang="en-GB" sz="2400" baseline="0">
                          <a:latin typeface="Century Gothic" panose="020B0502020202020204" pitchFamily="34" charset="0"/>
                        </a:rPr>
                        <a:t>Ratio of masses</a:t>
                      </a:r>
                    </a:p>
                  </a:txBody>
                  <a:tcPr/>
                </a:tc>
                <a:tc>
                  <a:txBody>
                    <a:bodyPr/>
                    <a:lstStyle/>
                    <a:p>
                      <a:pPr algn="ctr"/>
                      <a:r>
                        <a:rPr lang="en-GB" sz="2400">
                          <a:latin typeface="Century Gothic" panose="020B0502020202020204" pitchFamily="34" charset="0"/>
                        </a:rPr>
                        <a:t>2</a:t>
                      </a:r>
                    </a:p>
                  </a:txBody>
                  <a:tcPr/>
                </a:tc>
                <a:tc>
                  <a:txBody>
                    <a:bodyPr/>
                    <a:lstStyle/>
                    <a:p>
                      <a:pPr algn="ctr"/>
                      <a:r>
                        <a:rPr lang="en-GB" sz="2400">
                          <a:latin typeface="Century Gothic" panose="020B0502020202020204" pitchFamily="34" charset="0"/>
                        </a:rPr>
                        <a:t>1</a:t>
                      </a:r>
                    </a:p>
                  </a:txBody>
                  <a:tcPr/>
                </a:tc>
                <a:extLst>
                  <a:ext uri="{0D108BD9-81ED-4DB2-BD59-A6C34878D82A}">
                    <a16:rowId xmlns:a16="http://schemas.microsoft.com/office/drawing/2014/main" val="1103332279"/>
                  </a:ext>
                </a:extLst>
              </a:tr>
              <a:tr h="370840">
                <a:tc>
                  <a:txBody>
                    <a:bodyPr/>
                    <a:lstStyle/>
                    <a:p>
                      <a:pPr algn="ctr"/>
                      <a:r>
                        <a:rPr lang="en-GB" sz="2400" baseline="0">
                          <a:latin typeface="Century Gothic" panose="020B0502020202020204" pitchFamily="34" charset="0"/>
                        </a:rPr>
                        <a:t>Mass in grams</a:t>
                      </a:r>
                    </a:p>
                  </a:txBody>
                  <a:tcPr>
                    <a:lnB w="12700" cap="flat" cmpd="sng" algn="ctr">
                      <a:solidFill>
                        <a:schemeClr val="tx1"/>
                      </a:solidFill>
                      <a:prstDash val="solid"/>
                      <a:round/>
                      <a:headEnd type="none" w="med" len="med"/>
                      <a:tailEnd type="none" w="med" len="med"/>
                    </a:lnB>
                  </a:tcPr>
                </a:tc>
                <a:tc>
                  <a:txBody>
                    <a:bodyPr/>
                    <a:lstStyle/>
                    <a:p>
                      <a:pPr algn="ctr"/>
                      <a:endParaRPr lang="en-GB" sz="2400">
                        <a:latin typeface="Century Gothic" panose="020B0502020202020204" pitchFamily="34" charset="0"/>
                      </a:endParaRPr>
                    </a:p>
                  </a:txBody>
                  <a:tcPr>
                    <a:lnB w="12700" cap="flat" cmpd="sng" algn="ctr">
                      <a:solidFill>
                        <a:schemeClr val="tx1"/>
                      </a:solidFill>
                      <a:prstDash val="solid"/>
                      <a:round/>
                      <a:headEnd type="none" w="med" len="med"/>
                      <a:tailEnd type="none" w="med" len="med"/>
                    </a:lnB>
                  </a:tcPr>
                </a:tc>
                <a:tc>
                  <a:txBody>
                    <a:bodyPr/>
                    <a:lstStyle/>
                    <a:p>
                      <a:pPr algn="ctr"/>
                      <a:endParaRPr lang="en-GB" sz="2400">
                        <a:latin typeface="Century Gothic" panose="020B0502020202020204" pitchFamily="34"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1952944"/>
                  </a:ext>
                </a:extLst>
              </a:tr>
            </a:tbl>
          </a:graphicData>
        </a:graphic>
      </p:graphicFrame>
      <p:graphicFrame>
        <p:nvGraphicFramePr>
          <p:cNvPr id="12" name="Table 33">
            <a:extLst>
              <a:ext uri="{FF2B5EF4-FFF2-40B4-BE49-F238E27FC236}">
                <a16:creationId xmlns:a16="http://schemas.microsoft.com/office/drawing/2014/main" id="{DAA921C2-026A-4144-8ACE-7B13C54712D7}"/>
              </a:ext>
            </a:extLst>
          </p:cNvPr>
          <p:cNvGraphicFramePr>
            <a:graphicFrameLocks noGrp="1"/>
          </p:cNvGraphicFramePr>
          <p:nvPr/>
        </p:nvGraphicFramePr>
        <p:xfrm>
          <a:off x="7116417" y="6130491"/>
          <a:ext cx="3778884" cy="457200"/>
        </p:xfrm>
        <a:graphic>
          <a:graphicData uri="http://schemas.openxmlformats.org/drawingml/2006/table">
            <a:tbl>
              <a:tblPr firstRow="1" bandRow="1">
                <a:tableStyleId>{5940675A-B579-460E-94D1-54222C63F5DA}</a:tableStyleId>
              </a:tblPr>
              <a:tblGrid>
                <a:gridCol w="1889442">
                  <a:extLst>
                    <a:ext uri="{9D8B030D-6E8A-4147-A177-3AD203B41FA5}">
                      <a16:colId xmlns:a16="http://schemas.microsoft.com/office/drawing/2014/main" val="3608607340"/>
                    </a:ext>
                  </a:extLst>
                </a:gridCol>
                <a:gridCol w="1889442">
                  <a:extLst>
                    <a:ext uri="{9D8B030D-6E8A-4147-A177-3AD203B41FA5}">
                      <a16:colId xmlns:a16="http://schemas.microsoft.com/office/drawing/2014/main" val="27640117"/>
                    </a:ext>
                  </a:extLst>
                </a:gridCol>
              </a:tblGrid>
              <a:tr h="400111">
                <a:tc>
                  <a:txBody>
                    <a:bodyPr/>
                    <a:lstStyle/>
                    <a:p>
                      <a:pPr algn="ctr"/>
                      <a:r>
                        <a:rPr lang="en-GB" sz="2400">
                          <a:solidFill>
                            <a:schemeClr val="accent1"/>
                          </a:solidFill>
                          <a:latin typeface="Century Gothic" panose="020B0502020202020204" pitchFamily="34" charset="0"/>
                        </a:rPr>
                        <a:t>64 g</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400">
                          <a:solidFill>
                            <a:schemeClr val="accent1"/>
                          </a:solidFill>
                          <a:latin typeface="Century Gothic" panose="020B0502020202020204" pitchFamily="34" charset="0"/>
                        </a:rPr>
                        <a:t>32 g</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15631088"/>
                  </a:ext>
                </a:extLst>
              </a:tr>
            </a:tbl>
          </a:graphicData>
        </a:graphic>
      </p:graphicFrame>
      <p:sp>
        <p:nvSpPr>
          <p:cNvPr id="13" name="TextBox 12">
            <a:extLst>
              <a:ext uri="{FF2B5EF4-FFF2-40B4-BE49-F238E27FC236}">
                <a16:creationId xmlns:a16="http://schemas.microsoft.com/office/drawing/2014/main" id="{63D38FE3-B3FF-D441-B634-ACAB83B8DB7D}"/>
              </a:ext>
            </a:extLst>
          </p:cNvPr>
          <p:cNvSpPr txBox="1"/>
          <p:nvPr/>
        </p:nvSpPr>
        <p:spPr>
          <a:xfrm>
            <a:off x="6901718" y="718742"/>
            <a:ext cx="4008951" cy="1200329"/>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Yes! There are the same number of atoms in 64 g of Cu as in 32 g of S.</a:t>
            </a:r>
          </a:p>
        </p:txBody>
      </p:sp>
      <p:pic>
        <p:nvPicPr>
          <p:cNvPr id="14" name="Picture 13">
            <a:extLst>
              <a:ext uri="{FF2B5EF4-FFF2-40B4-BE49-F238E27FC236}">
                <a16:creationId xmlns:a16="http://schemas.microsoft.com/office/drawing/2014/main" id="{E555A781-B812-5A9A-5705-1B0A2A55100D}"/>
              </a:ext>
            </a:extLst>
          </p:cNvPr>
          <p:cNvPicPr>
            <a:picLocks noChangeAspect="1"/>
          </p:cNvPicPr>
          <p:nvPr/>
        </p:nvPicPr>
        <p:blipFill>
          <a:blip r:embed="rId4"/>
          <a:stretch>
            <a:fillRect/>
          </a:stretch>
        </p:blipFill>
        <p:spPr>
          <a:xfrm>
            <a:off x="6292718" y="3156202"/>
            <a:ext cx="1659354" cy="1567168"/>
          </a:xfrm>
          <a:prstGeom prst="rect">
            <a:avLst/>
          </a:prstGeom>
        </p:spPr>
      </p:pic>
      <p:pic>
        <p:nvPicPr>
          <p:cNvPr id="15" name="Picture 2">
            <a:extLst>
              <a:ext uri="{FF2B5EF4-FFF2-40B4-BE49-F238E27FC236}">
                <a16:creationId xmlns:a16="http://schemas.microsoft.com/office/drawing/2014/main" id="{1FD26832-E72B-4819-1E6F-85074C3A154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8570443" y="2599764"/>
            <a:ext cx="2778872" cy="226162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0D898A5D-41ED-04AF-D6B4-A5A6CEF7FED4}"/>
              </a:ext>
            </a:extLst>
          </p:cNvPr>
          <p:cNvSpPr txBox="1"/>
          <p:nvPr/>
        </p:nvSpPr>
        <p:spPr>
          <a:xfrm>
            <a:off x="7817223" y="3962400"/>
            <a:ext cx="1154483" cy="400110"/>
          </a:xfrm>
          <a:prstGeom prst="rect">
            <a:avLst/>
          </a:prstGeom>
          <a:noFill/>
        </p:spPr>
        <p:txBody>
          <a:bodyPr wrap="none" rtlCol="0">
            <a:spAutoFit/>
          </a:bodyPr>
          <a:lstStyle/>
          <a:p>
            <a:r>
              <a:rPr lang="en-GB" sz="2000" dirty="0">
                <a:latin typeface="Century Gothic" panose="020B0502020202020204" pitchFamily="34" charset="0"/>
              </a:rPr>
              <a:t>Copper</a:t>
            </a:r>
          </a:p>
        </p:txBody>
      </p:sp>
      <p:sp>
        <p:nvSpPr>
          <p:cNvPr id="17" name="TextBox 16">
            <a:extLst>
              <a:ext uri="{FF2B5EF4-FFF2-40B4-BE49-F238E27FC236}">
                <a16:creationId xmlns:a16="http://schemas.microsoft.com/office/drawing/2014/main" id="{866B6231-7373-DF4C-D26E-5906EB1B91E7}"/>
              </a:ext>
            </a:extLst>
          </p:cNvPr>
          <p:cNvSpPr txBox="1"/>
          <p:nvPr/>
        </p:nvSpPr>
        <p:spPr>
          <a:xfrm>
            <a:off x="10712822" y="3899646"/>
            <a:ext cx="832279" cy="400110"/>
          </a:xfrm>
          <a:prstGeom prst="rect">
            <a:avLst/>
          </a:prstGeom>
          <a:noFill/>
        </p:spPr>
        <p:txBody>
          <a:bodyPr wrap="none" rtlCol="0">
            <a:spAutoFit/>
          </a:bodyPr>
          <a:lstStyle/>
          <a:p>
            <a:r>
              <a:rPr lang="en-GB" sz="2000" dirty="0">
                <a:latin typeface="Century Gothic" panose="020B0502020202020204" pitchFamily="34" charset="0"/>
              </a:rPr>
              <a:t>Sulfur</a:t>
            </a:r>
          </a:p>
        </p:txBody>
      </p:sp>
    </p:spTree>
    <p:extLst>
      <p:ext uri="{BB962C8B-B14F-4D97-AF65-F5344CB8AC3E}">
        <p14:creationId xmlns:p14="http://schemas.microsoft.com/office/powerpoint/2010/main" val="685598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74761" y="63431"/>
            <a:ext cx="10575375" cy="63709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dirty="0">
                <a:solidFill>
                  <a:prstClr val="black"/>
                </a:solidFill>
                <a:latin typeface="Century Gothic" panose="020B0502020202020204" pitchFamily="34" charset="0"/>
              </a:rPr>
              <a:t>H</a:t>
            </a:r>
            <a:r>
              <a:rPr kumimoji="0" lang="en-GB"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ow small are atoms?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Atoms are </a:t>
            </a:r>
            <a:r>
              <a:rPr kumimoji="0" lang="en-GB"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extremely small</a:t>
            </a:r>
            <a:r>
              <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t>
            </a:r>
          </a:p>
          <a:p>
            <a:pPr marR="0" lvl="0" algn="l" defTabSz="914400" rtl="0" eaLnBrk="1" fontAlgn="auto" latinLnBrk="0" hangingPunct="1">
              <a:lnSpc>
                <a:spcPct val="100000"/>
              </a:lnSpc>
              <a:spcBef>
                <a:spcPts val="0"/>
              </a:spcBef>
              <a:spcAft>
                <a:spcPts val="0"/>
              </a:spcAft>
              <a:buClrTx/>
              <a:buSzTx/>
              <a:tabLst/>
              <a:defRPr/>
            </a:pPr>
            <a:endPar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The number of atoms present in a lump of copper is </a:t>
            </a:r>
            <a:r>
              <a:rPr kumimoji="0" lang="en-GB"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extremely large</a:t>
            </a:r>
            <a:r>
              <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t>
            </a:r>
          </a:p>
          <a:p>
            <a:pPr marR="0" lvl="0" algn="l" defTabSz="914400" rtl="0" eaLnBrk="1" fontAlgn="auto" latinLnBrk="0" hangingPunct="1">
              <a:lnSpc>
                <a:spcPct val="100000"/>
              </a:lnSpc>
              <a:spcBef>
                <a:spcPts val="0"/>
              </a:spcBef>
              <a:spcAft>
                <a:spcPts val="0"/>
              </a:spcAft>
              <a:buClrTx/>
              <a:buSzTx/>
              <a:tabLst/>
              <a:defRPr/>
            </a:pPr>
            <a:endParaRPr lang="en-GB" sz="2400" dirty="0">
              <a:solidFill>
                <a:prstClr val="black"/>
              </a:solidFill>
              <a:latin typeface="Century Gothic" panose="020B0502020202020204" pitchFamily="34" charset="0"/>
            </a:endParaRPr>
          </a:p>
          <a:p>
            <a:pPr marR="0" lvl="0" algn="l" defTabSz="914400" rtl="0" eaLnBrk="1" fontAlgn="auto" latinLnBrk="0" hangingPunct="1">
              <a:lnSpc>
                <a:spcPct val="100000"/>
              </a:lnSpc>
              <a:spcBef>
                <a:spcPts val="0"/>
              </a:spcBef>
              <a:spcAft>
                <a:spcPts val="0"/>
              </a:spcAft>
              <a:buClrTx/>
              <a:buSzTx/>
              <a:tabLst/>
              <a:defRPr/>
            </a:pPr>
            <a:r>
              <a:rPr kumimoji="0" lang="en-GB"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The relative atomic mass (63.5 for copper) tells you the mass of copper (in grams) that contains exactly 602,000,000,000,000,000,000,000 atoms!</a:t>
            </a:r>
          </a:p>
          <a:p>
            <a:pPr marR="0" lvl="0" algn="l" defTabSz="914400" rtl="0" eaLnBrk="1" fontAlgn="auto" latinLnBrk="0" hangingPunct="1">
              <a:lnSpc>
                <a:spcPct val="100000"/>
              </a:lnSpc>
              <a:spcBef>
                <a:spcPts val="0"/>
              </a:spcBef>
              <a:spcAft>
                <a:spcPts val="0"/>
              </a:spcAft>
              <a:buClrTx/>
              <a:buSzTx/>
              <a:tabLst/>
              <a:defRPr/>
            </a:pPr>
            <a:endParaRPr lang="en-GB" sz="2400" dirty="0">
              <a:solidFill>
                <a:prstClr val="black"/>
              </a:solidFill>
              <a:latin typeface="Century Gothic" panose="020B0502020202020204" pitchFamily="34" charset="0"/>
            </a:endParaRPr>
          </a:p>
          <a:p>
            <a:pPr lvl="0">
              <a:defRPr/>
            </a:pPr>
            <a:r>
              <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This is the same for every</a:t>
            </a:r>
            <a:r>
              <a:rPr kumimoji="0" lang="en-GB" sz="2400" b="0" i="0" u="none" strike="noStrike" kern="1200" cap="none" spc="0" normalizeH="0" noProof="0" dirty="0">
                <a:ln>
                  <a:noFill/>
                </a:ln>
                <a:solidFill>
                  <a:prstClr val="black"/>
                </a:solidFill>
                <a:effectLst/>
                <a:uLnTx/>
                <a:uFillTx/>
                <a:latin typeface="Century Gothic" panose="020B0502020202020204" pitchFamily="34" charset="0"/>
                <a:ea typeface="+mn-ea"/>
                <a:cs typeface="+mn-cs"/>
              </a:rPr>
              <a:t> element! It’s relative atomic mass tells you the mass of that element that contains exactly </a:t>
            </a:r>
            <a:r>
              <a:rPr lang="en-GB" sz="2400" dirty="0">
                <a:solidFill>
                  <a:prstClr val="black"/>
                </a:solidFill>
                <a:latin typeface="Century Gothic" panose="020B0502020202020204" pitchFamily="34" charset="0"/>
              </a:rPr>
              <a:t>602,000,000,000,000,000,000,000 atoms.</a:t>
            </a:r>
          </a:p>
          <a:p>
            <a:pPr lvl="0">
              <a:defRPr/>
            </a:pPr>
            <a:endPar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lvl="0">
              <a:defRPr/>
            </a:pPr>
            <a:r>
              <a:rPr lang="en-GB" sz="2400" dirty="0">
                <a:solidFill>
                  <a:prstClr val="black"/>
                </a:solidFill>
                <a:latin typeface="Century Gothic" panose="020B0502020202020204" pitchFamily="34" charset="0"/>
              </a:rPr>
              <a:t>12 g of carbon contains 602,000,000,000,000,000,000,000 atoms.</a:t>
            </a:r>
          </a:p>
          <a:p>
            <a:pPr>
              <a:defRPr/>
            </a:pPr>
            <a:r>
              <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16 g of oxygen contains</a:t>
            </a:r>
            <a:r>
              <a:rPr kumimoji="0" lang="en-GB" sz="2400" b="0" i="0" u="none" strike="noStrike" kern="1200" cap="none" spc="0" normalizeH="0" noProof="0" dirty="0">
                <a:ln>
                  <a:noFill/>
                </a:ln>
                <a:solidFill>
                  <a:prstClr val="black"/>
                </a:solidFill>
                <a:effectLst/>
                <a:uLnTx/>
                <a:uFillTx/>
                <a:latin typeface="Century Gothic" panose="020B0502020202020204" pitchFamily="34" charset="0"/>
                <a:ea typeface="+mn-ea"/>
                <a:cs typeface="+mn-cs"/>
              </a:rPr>
              <a:t> </a:t>
            </a:r>
            <a:r>
              <a:rPr lang="en-GB" sz="2400" dirty="0">
                <a:solidFill>
                  <a:prstClr val="black"/>
                </a:solidFill>
                <a:latin typeface="Century Gothic" panose="020B0502020202020204" pitchFamily="34" charset="0"/>
              </a:rPr>
              <a:t>602,000,000,000,000,000,000,000 atoms.</a:t>
            </a:r>
          </a:p>
          <a:p>
            <a:pPr>
              <a:defRPr/>
            </a:pPr>
            <a:r>
              <a:rPr lang="en-GB" sz="2400" noProof="0" dirty="0">
                <a:solidFill>
                  <a:prstClr val="black"/>
                </a:solidFill>
                <a:latin typeface="Century Gothic" panose="020B0502020202020204" pitchFamily="34" charset="0"/>
              </a:rPr>
              <a:t>1</a:t>
            </a:r>
            <a:r>
              <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g of Hydrogen contains</a:t>
            </a:r>
            <a:r>
              <a:rPr kumimoji="0" lang="en-GB" sz="2400" b="0" i="0" u="none" strike="noStrike" kern="1200" cap="none" spc="0" normalizeH="0" noProof="0" dirty="0">
                <a:ln>
                  <a:noFill/>
                </a:ln>
                <a:solidFill>
                  <a:prstClr val="black"/>
                </a:solidFill>
                <a:effectLst/>
                <a:uLnTx/>
                <a:uFillTx/>
                <a:latin typeface="Century Gothic" panose="020B0502020202020204" pitchFamily="34" charset="0"/>
                <a:ea typeface="+mn-ea"/>
                <a:cs typeface="+mn-cs"/>
              </a:rPr>
              <a:t> </a:t>
            </a:r>
            <a:r>
              <a:rPr lang="en-GB" sz="2400" dirty="0">
                <a:solidFill>
                  <a:prstClr val="black"/>
                </a:solidFill>
                <a:latin typeface="Century Gothic" panose="020B0502020202020204" pitchFamily="34" charset="0"/>
              </a:rPr>
              <a:t>602,000,000,000,000,000,000,000 atoms.</a:t>
            </a:r>
          </a:p>
        </p:txBody>
      </p:sp>
      <p:pic>
        <p:nvPicPr>
          <p:cNvPr id="21" name="Picture 20">
            <a:extLst>
              <a:ext uri="{FF2B5EF4-FFF2-40B4-BE49-F238E27FC236}">
                <a16:creationId xmlns:a16="http://schemas.microsoft.com/office/drawing/2014/main" id="{1C8BD0B6-9A35-408A-A660-BEA424BA7C6E}"/>
              </a:ext>
            </a:extLst>
          </p:cNvPr>
          <p:cNvPicPr>
            <a:picLocks noChangeAspect="1"/>
          </p:cNvPicPr>
          <p:nvPr/>
        </p:nvPicPr>
        <p:blipFill>
          <a:blip r:embed="rId3"/>
          <a:stretch>
            <a:fillRect/>
          </a:stretch>
        </p:blipFill>
        <p:spPr>
          <a:xfrm>
            <a:off x="7721921" y="63431"/>
            <a:ext cx="1124928" cy="1381705"/>
          </a:xfrm>
          <a:prstGeom prst="rect">
            <a:avLst/>
          </a:prstGeom>
        </p:spPr>
      </p:pic>
      <p:pic>
        <p:nvPicPr>
          <p:cNvPr id="2" name="Picture 1">
            <a:extLst>
              <a:ext uri="{FF2B5EF4-FFF2-40B4-BE49-F238E27FC236}">
                <a16:creationId xmlns:a16="http://schemas.microsoft.com/office/drawing/2014/main" id="{9BE389C1-68FC-05D5-E465-005908F91AD9}"/>
              </a:ext>
            </a:extLst>
          </p:cNvPr>
          <p:cNvPicPr>
            <a:picLocks noChangeAspect="1"/>
          </p:cNvPicPr>
          <p:nvPr/>
        </p:nvPicPr>
        <p:blipFill>
          <a:blip r:embed="rId4"/>
          <a:stretch>
            <a:fillRect/>
          </a:stretch>
        </p:blipFill>
        <p:spPr>
          <a:xfrm>
            <a:off x="8910411" y="0"/>
            <a:ext cx="1659354" cy="1567168"/>
          </a:xfrm>
          <a:prstGeom prst="rect">
            <a:avLst/>
          </a:prstGeom>
        </p:spPr>
      </p:pic>
      <p:sp>
        <p:nvSpPr>
          <p:cNvPr id="4" name="TextBox 3">
            <a:extLst>
              <a:ext uri="{FF2B5EF4-FFF2-40B4-BE49-F238E27FC236}">
                <a16:creationId xmlns:a16="http://schemas.microsoft.com/office/drawing/2014/main" id="{7164E63A-4F1A-7D99-ECA5-8E0C1BE7866B}"/>
              </a:ext>
            </a:extLst>
          </p:cNvPr>
          <p:cNvSpPr txBox="1"/>
          <p:nvPr/>
        </p:nvSpPr>
        <p:spPr>
          <a:xfrm>
            <a:off x="10434916" y="806198"/>
            <a:ext cx="1154483" cy="400110"/>
          </a:xfrm>
          <a:prstGeom prst="rect">
            <a:avLst/>
          </a:prstGeom>
          <a:noFill/>
        </p:spPr>
        <p:txBody>
          <a:bodyPr wrap="none" rtlCol="0">
            <a:spAutoFit/>
          </a:bodyPr>
          <a:lstStyle/>
          <a:p>
            <a:r>
              <a:rPr lang="en-GB" sz="2000" dirty="0">
                <a:latin typeface="Century Gothic" panose="020B0502020202020204" pitchFamily="34" charset="0"/>
              </a:rPr>
              <a:t>Copper</a:t>
            </a:r>
          </a:p>
        </p:txBody>
      </p:sp>
    </p:spTree>
    <p:extLst>
      <p:ext uri="{BB962C8B-B14F-4D97-AF65-F5344CB8AC3E}">
        <p14:creationId xmlns:p14="http://schemas.microsoft.com/office/powerpoint/2010/main" val="80206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B6D57-06A8-AC49-9A83-4E8EAC7D6457}"/>
              </a:ext>
            </a:extLst>
          </p:cNvPr>
          <p:cNvSpPr>
            <a:spLocks noGrp="1"/>
          </p:cNvSpPr>
          <p:nvPr>
            <p:ph type="title"/>
          </p:nvPr>
        </p:nvSpPr>
        <p:spPr>
          <a:xfrm>
            <a:off x="484244" y="0"/>
            <a:ext cx="10620000" cy="720000"/>
          </a:xfrm>
        </p:spPr>
        <p:txBody>
          <a:bodyPr/>
          <a:lstStyle/>
          <a:p>
            <a:r>
              <a:rPr lang="en-US" dirty="0">
                <a:latin typeface="Century Gothic" panose="020B0502020202020204" pitchFamily="34" charset="0"/>
              </a:rPr>
              <a:t>Standard Form</a:t>
            </a:r>
          </a:p>
        </p:txBody>
      </p:sp>
      <p:sp>
        <p:nvSpPr>
          <p:cNvPr id="3" name="TextBox 2">
            <a:extLst>
              <a:ext uri="{FF2B5EF4-FFF2-40B4-BE49-F238E27FC236}">
                <a16:creationId xmlns:a16="http://schemas.microsoft.com/office/drawing/2014/main" id="{BA165B18-2710-7145-B02B-B5E9882F022F}"/>
              </a:ext>
            </a:extLst>
          </p:cNvPr>
          <p:cNvSpPr txBox="1"/>
          <p:nvPr/>
        </p:nvSpPr>
        <p:spPr>
          <a:xfrm>
            <a:off x="361097" y="993914"/>
            <a:ext cx="10798903" cy="4216539"/>
          </a:xfrm>
          <a:prstGeom prst="rect">
            <a:avLst/>
          </a:prstGeom>
          <a:noFill/>
        </p:spPr>
        <p:txBody>
          <a:bodyPr wrap="square" rtlCol="0">
            <a:spAutoFit/>
          </a:bodyPr>
          <a:lstStyle/>
          <a:p>
            <a:pPr lvl="0">
              <a:defRPr/>
            </a:pPr>
            <a:r>
              <a:rPr lang="en-GB" sz="2400" dirty="0">
                <a:solidFill>
                  <a:prstClr val="black"/>
                </a:solidFill>
                <a:latin typeface="Century Gothic" panose="020B0502020202020204" pitchFamily="34" charset="0"/>
              </a:rPr>
              <a:t>Numbers such as 602,000,000,000,000,000,000,000 can be written in </a:t>
            </a:r>
            <a:r>
              <a:rPr lang="en-GB" sz="2400" b="1" dirty="0">
                <a:solidFill>
                  <a:prstClr val="black"/>
                </a:solidFill>
                <a:latin typeface="Century Gothic" panose="020B0502020202020204" pitchFamily="34" charset="0"/>
              </a:rPr>
              <a:t>standard form </a:t>
            </a:r>
            <a:r>
              <a:rPr lang="en-GB" sz="2400" dirty="0">
                <a:solidFill>
                  <a:prstClr val="black"/>
                </a:solidFill>
                <a:latin typeface="Century Gothic" panose="020B0502020202020204" pitchFamily="34" charset="0"/>
              </a:rPr>
              <a:t>to make them easier to work with. </a:t>
            </a:r>
          </a:p>
          <a:p>
            <a:pPr marL="457200" lvl="0" indent="-457200">
              <a:buFont typeface="Arial" panose="020B0604020202020204" pitchFamily="34" charset="0"/>
              <a:buChar char="•"/>
              <a:defRPr/>
            </a:pPr>
            <a:endParaRPr lang="en-GB" sz="2400" dirty="0">
              <a:solidFill>
                <a:prstClr val="black"/>
              </a:solidFill>
              <a:latin typeface="Century Gothic" panose="020B0502020202020204" pitchFamily="34" charset="0"/>
            </a:endParaRPr>
          </a:p>
          <a:p>
            <a:pPr lvl="0">
              <a:defRPr/>
            </a:pPr>
            <a:r>
              <a:rPr lang="en-GB" sz="2400" dirty="0">
                <a:solidFill>
                  <a:prstClr val="black"/>
                </a:solidFill>
                <a:latin typeface="Century Gothic" panose="020B0502020202020204" pitchFamily="34" charset="0"/>
              </a:rPr>
              <a:t>602,000,000,000,000,000,000,000 can be written as </a:t>
            </a:r>
            <a:r>
              <a:rPr lang="en-GB" sz="2400" b="1" dirty="0">
                <a:solidFill>
                  <a:prstClr val="black"/>
                </a:solidFill>
                <a:latin typeface="Century Gothic" panose="020B0502020202020204" pitchFamily="34" charset="0"/>
              </a:rPr>
              <a:t>6.02 x 10</a:t>
            </a:r>
            <a:r>
              <a:rPr lang="en-GB" sz="2400" b="1" baseline="30000" dirty="0">
                <a:solidFill>
                  <a:prstClr val="black"/>
                </a:solidFill>
                <a:latin typeface="Century Gothic" panose="020B0502020202020204" pitchFamily="34" charset="0"/>
              </a:rPr>
              <a:t>23</a:t>
            </a:r>
          </a:p>
          <a:p>
            <a:pPr lvl="0">
              <a:defRPr/>
            </a:pPr>
            <a:endParaRPr lang="en-GB" sz="2400" b="1" baseline="30000" dirty="0">
              <a:solidFill>
                <a:prstClr val="black"/>
              </a:solidFill>
              <a:latin typeface="Century Gothic" panose="020B0502020202020204" pitchFamily="34" charset="0"/>
            </a:endParaRPr>
          </a:p>
          <a:p>
            <a:r>
              <a:rPr lang="en-US" sz="2400" dirty="0">
                <a:latin typeface="Century Gothic" panose="020B0502020202020204" pitchFamily="34" charset="0"/>
              </a:rPr>
              <a:t>All numbers in standard form look like this:</a:t>
            </a:r>
          </a:p>
          <a:p>
            <a:pPr algn="ctr"/>
            <a:endParaRPr lang="en-US" sz="2400" dirty="0">
              <a:latin typeface="Century Gothic" panose="020B0502020202020204" pitchFamily="34" charset="0"/>
            </a:endParaRPr>
          </a:p>
          <a:p>
            <a:pPr algn="ctr"/>
            <a:endParaRPr lang="en-US" sz="2400" b="1" dirty="0">
              <a:solidFill>
                <a:prstClr val="black"/>
              </a:solidFill>
              <a:latin typeface="Century Gothic" panose="020B0502020202020204" pitchFamily="34" charset="0"/>
            </a:endParaRPr>
          </a:p>
          <a:p>
            <a:pPr algn="ctr"/>
            <a:endParaRPr lang="en-US" sz="2400" b="1" dirty="0">
              <a:solidFill>
                <a:prstClr val="black"/>
              </a:solidFill>
              <a:latin typeface="Century Gothic" panose="020B0502020202020204" pitchFamily="34" charset="0"/>
            </a:endParaRPr>
          </a:p>
          <a:p>
            <a:r>
              <a:rPr lang="en-US" sz="2400" b="1" dirty="0">
                <a:solidFill>
                  <a:prstClr val="black"/>
                </a:solidFill>
                <a:latin typeface="Century Gothic" panose="020B0502020202020204" pitchFamily="34" charset="0"/>
              </a:rPr>
              <a:t>                                 </a:t>
            </a:r>
            <a:r>
              <a:rPr lang="en-GB" sz="3600" b="1" dirty="0">
                <a:solidFill>
                  <a:prstClr val="black"/>
                </a:solidFill>
                <a:latin typeface="Century Gothic" panose="020B0502020202020204" pitchFamily="34" charset="0"/>
              </a:rPr>
              <a:t>6.02 x 10</a:t>
            </a:r>
            <a:r>
              <a:rPr lang="en-GB" sz="3600" b="1" baseline="30000" dirty="0">
                <a:solidFill>
                  <a:prstClr val="black"/>
                </a:solidFill>
                <a:latin typeface="Century Gothic" panose="020B0502020202020204" pitchFamily="34" charset="0"/>
              </a:rPr>
              <a:t>23</a:t>
            </a:r>
          </a:p>
          <a:p>
            <a:endParaRPr lang="en-US" sz="2400" dirty="0"/>
          </a:p>
        </p:txBody>
      </p:sp>
      <p:sp>
        <p:nvSpPr>
          <p:cNvPr id="6" name="TextBox 5">
            <a:extLst>
              <a:ext uri="{FF2B5EF4-FFF2-40B4-BE49-F238E27FC236}">
                <a16:creationId xmlns:a16="http://schemas.microsoft.com/office/drawing/2014/main" id="{836B4A79-8CC4-0240-B09E-5641006D357A}"/>
              </a:ext>
            </a:extLst>
          </p:cNvPr>
          <p:cNvSpPr txBox="1"/>
          <p:nvPr/>
        </p:nvSpPr>
        <p:spPr>
          <a:xfrm>
            <a:off x="191317" y="3915609"/>
            <a:ext cx="2749471" cy="461665"/>
          </a:xfrm>
          <a:prstGeom prst="rect">
            <a:avLst/>
          </a:prstGeom>
          <a:noFill/>
        </p:spPr>
        <p:txBody>
          <a:bodyPr wrap="none" rtlCol="0">
            <a:spAutoFit/>
          </a:bodyPr>
          <a:lstStyle/>
          <a:p>
            <a:r>
              <a:rPr lang="en-US" sz="2400">
                <a:solidFill>
                  <a:schemeClr val="accent1"/>
                </a:solidFill>
                <a:latin typeface="Century Gothic" panose="020B0502020202020204" pitchFamily="34" charset="0"/>
              </a:rPr>
              <a:t>Coefficient (6.02)</a:t>
            </a:r>
          </a:p>
        </p:txBody>
      </p:sp>
      <p:sp>
        <p:nvSpPr>
          <p:cNvPr id="7" name="TextBox 6">
            <a:extLst>
              <a:ext uri="{FF2B5EF4-FFF2-40B4-BE49-F238E27FC236}">
                <a16:creationId xmlns:a16="http://schemas.microsoft.com/office/drawing/2014/main" id="{D00CA679-35A2-7647-9A75-4C974572B635}"/>
              </a:ext>
            </a:extLst>
          </p:cNvPr>
          <p:cNvSpPr txBox="1"/>
          <p:nvPr/>
        </p:nvSpPr>
        <p:spPr>
          <a:xfrm>
            <a:off x="1571298" y="5864086"/>
            <a:ext cx="3922869" cy="461665"/>
          </a:xfrm>
          <a:prstGeom prst="rect">
            <a:avLst/>
          </a:prstGeom>
          <a:noFill/>
        </p:spPr>
        <p:txBody>
          <a:bodyPr wrap="none" rtlCol="0">
            <a:spAutoFit/>
          </a:bodyPr>
          <a:lstStyle/>
          <a:p>
            <a:r>
              <a:rPr lang="en-US" sz="2400">
                <a:solidFill>
                  <a:schemeClr val="accent1"/>
                </a:solidFill>
                <a:latin typeface="Century Gothic" panose="020B0502020202020204" pitchFamily="34" charset="0"/>
              </a:rPr>
              <a:t>Multiplication sign (times)</a:t>
            </a:r>
          </a:p>
        </p:txBody>
      </p:sp>
      <p:sp>
        <p:nvSpPr>
          <p:cNvPr id="8" name="TextBox 7">
            <a:extLst>
              <a:ext uri="{FF2B5EF4-FFF2-40B4-BE49-F238E27FC236}">
                <a16:creationId xmlns:a16="http://schemas.microsoft.com/office/drawing/2014/main" id="{969C43C3-A6CC-D24E-9173-AFB21F55133C}"/>
              </a:ext>
            </a:extLst>
          </p:cNvPr>
          <p:cNvSpPr txBox="1"/>
          <p:nvPr/>
        </p:nvSpPr>
        <p:spPr>
          <a:xfrm>
            <a:off x="5900043" y="3549928"/>
            <a:ext cx="2241319" cy="461665"/>
          </a:xfrm>
          <a:prstGeom prst="rect">
            <a:avLst/>
          </a:prstGeom>
          <a:noFill/>
        </p:spPr>
        <p:txBody>
          <a:bodyPr wrap="none" rtlCol="0">
            <a:spAutoFit/>
          </a:bodyPr>
          <a:lstStyle/>
          <a:p>
            <a:r>
              <a:rPr lang="en-US" sz="2400">
                <a:solidFill>
                  <a:schemeClr val="accent1"/>
                </a:solidFill>
                <a:latin typeface="Century Gothic" panose="020B0502020202020204" pitchFamily="34" charset="0"/>
              </a:rPr>
              <a:t>Exponent (23)</a:t>
            </a:r>
          </a:p>
        </p:txBody>
      </p:sp>
      <p:sp>
        <p:nvSpPr>
          <p:cNvPr id="9" name="TextBox 8">
            <a:extLst>
              <a:ext uri="{FF2B5EF4-FFF2-40B4-BE49-F238E27FC236}">
                <a16:creationId xmlns:a16="http://schemas.microsoft.com/office/drawing/2014/main" id="{E6572465-357C-D24A-95BD-6E57770F6E3F}"/>
              </a:ext>
            </a:extLst>
          </p:cNvPr>
          <p:cNvSpPr txBox="1"/>
          <p:nvPr/>
        </p:nvSpPr>
        <p:spPr>
          <a:xfrm>
            <a:off x="6928704" y="6165428"/>
            <a:ext cx="1544012" cy="461665"/>
          </a:xfrm>
          <a:prstGeom prst="rect">
            <a:avLst/>
          </a:prstGeom>
          <a:noFill/>
        </p:spPr>
        <p:txBody>
          <a:bodyPr wrap="none" rtlCol="0">
            <a:spAutoFit/>
          </a:bodyPr>
          <a:lstStyle/>
          <a:p>
            <a:r>
              <a:rPr lang="en-US" sz="2400">
                <a:solidFill>
                  <a:schemeClr val="accent1"/>
                </a:solidFill>
                <a:latin typeface="Century Gothic" panose="020B0502020202020204" pitchFamily="34" charset="0"/>
              </a:rPr>
              <a:t>Base (10)</a:t>
            </a:r>
          </a:p>
        </p:txBody>
      </p:sp>
      <p:cxnSp>
        <p:nvCxnSpPr>
          <p:cNvPr id="11" name="Straight Arrow Connector 10">
            <a:extLst>
              <a:ext uri="{FF2B5EF4-FFF2-40B4-BE49-F238E27FC236}">
                <a16:creationId xmlns:a16="http://schemas.microsoft.com/office/drawing/2014/main" id="{F4D098DA-3722-8B4E-B0D7-8FC9492C2146}"/>
              </a:ext>
            </a:extLst>
          </p:cNvPr>
          <p:cNvCxnSpPr/>
          <p:nvPr/>
        </p:nvCxnSpPr>
        <p:spPr>
          <a:xfrm>
            <a:off x="2226366" y="4473258"/>
            <a:ext cx="85476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A93F406-E555-904D-9A18-F0238E9634C1}"/>
              </a:ext>
            </a:extLst>
          </p:cNvPr>
          <p:cNvCxnSpPr>
            <a:cxnSpLocks/>
          </p:cNvCxnSpPr>
          <p:nvPr/>
        </p:nvCxnSpPr>
        <p:spPr>
          <a:xfrm flipV="1">
            <a:off x="4214192" y="4976257"/>
            <a:ext cx="139811" cy="9715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7F398CE-F990-5E4F-9621-376BF0957EA1}"/>
              </a:ext>
            </a:extLst>
          </p:cNvPr>
          <p:cNvCxnSpPr>
            <a:cxnSpLocks/>
            <a:stCxn id="8" idx="1"/>
          </p:cNvCxnSpPr>
          <p:nvPr/>
        </p:nvCxnSpPr>
        <p:spPr>
          <a:xfrm flipH="1">
            <a:off x="5494167" y="3780761"/>
            <a:ext cx="405876" cy="37477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A991382-C10D-5F41-8C3E-14309F2605E5}"/>
              </a:ext>
            </a:extLst>
          </p:cNvPr>
          <p:cNvCxnSpPr>
            <a:cxnSpLocks/>
          </p:cNvCxnSpPr>
          <p:nvPr/>
        </p:nvCxnSpPr>
        <p:spPr>
          <a:xfrm flipH="1" flipV="1">
            <a:off x="5116815" y="4892521"/>
            <a:ext cx="1681551" cy="150374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73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Effect transition="in" filter="fade">
                                      <p:cBhvr>
                                        <p:cTn id="15" dur="500"/>
                                        <p:tgtEl>
                                          <p:spTgt spid="3">
                                            <p:txEl>
                                              <p:pRg st="8" end="8"/>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Free Algebra Arithmetic photo and picture">
            <a:extLst>
              <a:ext uri="{FF2B5EF4-FFF2-40B4-BE49-F238E27FC236}">
                <a16:creationId xmlns:a16="http://schemas.microsoft.com/office/drawing/2014/main" id="{EA0A9DB7-E1F1-3A6C-A102-2F3543BC4E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733"/>
          <a:stretch/>
        </p:blipFill>
        <p:spPr bwMode="auto">
          <a:xfrm>
            <a:off x="5846952" y="987551"/>
            <a:ext cx="3607943" cy="230696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Free Algebra Arithmetic photo and picture">
            <a:extLst>
              <a:ext uri="{FF2B5EF4-FFF2-40B4-BE49-F238E27FC236}">
                <a16:creationId xmlns:a16="http://schemas.microsoft.com/office/drawing/2014/main" id="{D26D7918-8834-15C7-6055-F399100CBC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8105" y="1005840"/>
            <a:ext cx="2851658" cy="52852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82C49C5-71D0-FB4B-A176-D35257FB1848}"/>
              </a:ext>
            </a:extLst>
          </p:cNvPr>
          <p:cNvSpPr>
            <a:spLocks noGrp="1"/>
          </p:cNvSpPr>
          <p:nvPr>
            <p:ph type="title"/>
          </p:nvPr>
        </p:nvSpPr>
        <p:spPr/>
        <p:txBody>
          <a:bodyPr/>
          <a:lstStyle/>
          <a:p>
            <a:r>
              <a:rPr lang="en-US" dirty="0">
                <a:latin typeface="Century Gothic" panose="020B0502020202020204" pitchFamily="34" charset="0"/>
              </a:rPr>
              <a:t>Writing standard form into a scientific calculator</a:t>
            </a:r>
          </a:p>
        </p:txBody>
      </p:sp>
      <p:sp>
        <p:nvSpPr>
          <p:cNvPr id="5" name="Oval 4">
            <a:extLst>
              <a:ext uri="{FF2B5EF4-FFF2-40B4-BE49-F238E27FC236}">
                <a16:creationId xmlns:a16="http://schemas.microsoft.com/office/drawing/2014/main" id="{427B31B2-46F3-8A4C-B9A1-00907A82E9AA}"/>
              </a:ext>
            </a:extLst>
          </p:cNvPr>
          <p:cNvSpPr/>
          <p:nvPr/>
        </p:nvSpPr>
        <p:spPr>
          <a:xfrm>
            <a:off x="2524539" y="5695122"/>
            <a:ext cx="556591" cy="496957"/>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21D381A-E020-EE45-93BA-4164D90E5374}"/>
              </a:ext>
            </a:extLst>
          </p:cNvPr>
          <p:cNvSpPr/>
          <p:nvPr/>
        </p:nvSpPr>
        <p:spPr>
          <a:xfrm>
            <a:off x="7154752" y="2305879"/>
            <a:ext cx="995335" cy="964095"/>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2F2ADEC-F8E2-034A-B33D-6361247628AF}"/>
              </a:ext>
            </a:extLst>
          </p:cNvPr>
          <p:cNvSpPr txBox="1"/>
          <p:nvPr/>
        </p:nvSpPr>
        <p:spPr>
          <a:xfrm>
            <a:off x="5055218" y="4488670"/>
            <a:ext cx="5664686" cy="1200329"/>
          </a:xfrm>
          <a:prstGeom prst="rect">
            <a:avLst/>
          </a:prstGeom>
          <a:noFill/>
        </p:spPr>
        <p:txBody>
          <a:bodyPr wrap="square" rtlCol="0">
            <a:spAutoFit/>
          </a:bodyPr>
          <a:lstStyle/>
          <a:p>
            <a:r>
              <a:rPr lang="en-US" sz="2400">
                <a:latin typeface="Century Gothic" panose="020B0502020202020204" pitchFamily="34" charset="0"/>
              </a:rPr>
              <a:t>For </a:t>
            </a:r>
            <a:r>
              <a:rPr lang="en-US" sz="2400" b="1">
                <a:latin typeface="Century Gothic" panose="020B0502020202020204" pitchFamily="34" charset="0"/>
              </a:rPr>
              <a:t>6.02 x 10</a:t>
            </a:r>
            <a:r>
              <a:rPr lang="en-US" sz="2400" b="1" baseline="30000">
                <a:latin typeface="Century Gothic" panose="020B0502020202020204" pitchFamily="34" charset="0"/>
              </a:rPr>
              <a:t>23</a:t>
            </a:r>
            <a:r>
              <a:rPr lang="en-US" sz="2400">
                <a:latin typeface="Century Gothic" panose="020B0502020202020204" pitchFamily="34" charset="0"/>
              </a:rPr>
              <a:t>, type 6.02, then press the button in the picture, then press 23.</a:t>
            </a:r>
          </a:p>
        </p:txBody>
      </p:sp>
    </p:spTree>
    <p:extLst>
      <p:ext uri="{BB962C8B-B14F-4D97-AF65-F5344CB8AC3E}">
        <p14:creationId xmlns:p14="http://schemas.microsoft.com/office/powerpoint/2010/main" val="4280317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80E23-9A1C-B241-A567-FE17489A091C}"/>
              </a:ext>
            </a:extLst>
          </p:cNvPr>
          <p:cNvSpPr>
            <a:spLocks noGrp="1"/>
          </p:cNvSpPr>
          <p:nvPr>
            <p:ph type="title"/>
          </p:nvPr>
        </p:nvSpPr>
        <p:spPr/>
        <p:txBody>
          <a:bodyPr/>
          <a:lstStyle/>
          <a:p>
            <a:r>
              <a:rPr lang="en-US" dirty="0">
                <a:latin typeface="Century Gothic" panose="020B0502020202020204" pitchFamily="34" charset="0"/>
              </a:rPr>
              <a:t>Converting a number to standard form</a:t>
            </a:r>
          </a:p>
        </p:txBody>
      </p:sp>
      <p:sp>
        <p:nvSpPr>
          <p:cNvPr id="3" name="TextBox 2">
            <a:extLst>
              <a:ext uri="{FF2B5EF4-FFF2-40B4-BE49-F238E27FC236}">
                <a16:creationId xmlns:a16="http://schemas.microsoft.com/office/drawing/2014/main" id="{5ACB345D-4690-434C-99D8-04C065D23227}"/>
              </a:ext>
            </a:extLst>
          </p:cNvPr>
          <p:cNvSpPr txBox="1"/>
          <p:nvPr/>
        </p:nvSpPr>
        <p:spPr>
          <a:xfrm>
            <a:off x="540000" y="1232453"/>
            <a:ext cx="10620000" cy="1200329"/>
          </a:xfrm>
          <a:prstGeom prst="rect">
            <a:avLst/>
          </a:prstGeom>
          <a:noFill/>
        </p:spPr>
        <p:txBody>
          <a:bodyPr wrap="square" rtlCol="0">
            <a:spAutoFit/>
          </a:bodyPr>
          <a:lstStyle/>
          <a:p>
            <a:r>
              <a:rPr lang="en-GB" sz="2400">
                <a:solidFill>
                  <a:prstClr val="black"/>
                </a:solidFill>
                <a:latin typeface="Century Gothic" panose="020B0502020202020204" pitchFamily="34" charset="0"/>
              </a:rPr>
              <a:t>Move the decimal point along until these is just one digit to the left of the decimal point. Start with the </a:t>
            </a:r>
            <a:r>
              <a:rPr lang="en-GB" sz="2400" b="1">
                <a:solidFill>
                  <a:schemeClr val="accent1"/>
                </a:solidFill>
                <a:latin typeface="Century Gothic" panose="020B0502020202020204" pitchFamily="34" charset="0"/>
              </a:rPr>
              <a:t>number x 10</a:t>
            </a:r>
            <a:r>
              <a:rPr lang="en-GB" sz="2400" b="1" baseline="30000">
                <a:solidFill>
                  <a:schemeClr val="accent1"/>
                </a:solidFill>
                <a:latin typeface="Century Gothic" panose="020B0502020202020204" pitchFamily="34" charset="0"/>
              </a:rPr>
              <a:t>0</a:t>
            </a:r>
            <a:endParaRPr lang="en-GB" sz="2400" b="1">
              <a:solidFill>
                <a:schemeClr val="accent1"/>
              </a:solidFill>
              <a:latin typeface="Century Gothic" panose="020B0502020202020204" pitchFamily="34" charset="0"/>
            </a:endParaRPr>
          </a:p>
          <a:p>
            <a:endParaRPr lang="en-US" sz="2400"/>
          </a:p>
        </p:txBody>
      </p:sp>
      <p:sp>
        <p:nvSpPr>
          <p:cNvPr id="5" name="TextBox 4">
            <a:extLst>
              <a:ext uri="{FF2B5EF4-FFF2-40B4-BE49-F238E27FC236}">
                <a16:creationId xmlns:a16="http://schemas.microsoft.com/office/drawing/2014/main" id="{2EF4C0FF-C922-F243-BA5C-0AAD641D14BB}"/>
              </a:ext>
            </a:extLst>
          </p:cNvPr>
          <p:cNvSpPr txBox="1"/>
          <p:nvPr/>
        </p:nvSpPr>
        <p:spPr>
          <a:xfrm>
            <a:off x="540000" y="3490216"/>
            <a:ext cx="3515706" cy="461665"/>
          </a:xfrm>
          <a:prstGeom prst="rect">
            <a:avLst/>
          </a:prstGeom>
          <a:noFill/>
        </p:spPr>
        <p:txBody>
          <a:bodyPr wrap="none" rtlCol="0">
            <a:spAutoFit/>
          </a:bodyPr>
          <a:lstStyle/>
          <a:p>
            <a:r>
              <a:rPr lang="en-US" sz="2400">
                <a:latin typeface="Century Gothic" panose="020B0502020202020204" pitchFamily="34" charset="0"/>
              </a:rPr>
              <a:t>The exponent goes </a:t>
            </a:r>
            <a:r>
              <a:rPr lang="en-US" sz="2400" b="1">
                <a:solidFill>
                  <a:schemeClr val="accent1"/>
                </a:solidFill>
                <a:latin typeface="Century Gothic" panose="020B0502020202020204" pitchFamily="34" charset="0"/>
              </a:rPr>
              <a:t>up</a:t>
            </a:r>
          </a:p>
        </p:txBody>
      </p:sp>
      <p:sp>
        <p:nvSpPr>
          <p:cNvPr id="6" name="TextBox 5">
            <a:extLst>
              <a:ext uri="{FF2B5EF4-FFF2-40B4-BE49-F238E27FC236}">
                <a16:creationId xmlns:a16="http://schemas.microsoft.com/office/drawing/2014/main" id="{BC0E0A4E-124C-1C45-8131-80DD60CF42CF}"/>
              </a:ext>
            </a:extLst>
          </p:cNvPr>
          <p:cNvSpPr txBox="1"/>
          <p:nvPr/>
        </p:nvSpPr>
        <p:spPr>
          <a:xfrm>
            <a:off x="540000" y="2961499"/>
            <a:ext cx="4693914" cy="461665"/>
          </a:xfrm>
          <a:prstGeom prst="rect">
            <a:avLst/>
          </a:prstGeom>
          <a:noFill/>
        </p:spPr>
        <p:txBody>
          <a:bodyPr wrap="none" rtlCol="0">
            <a:spAutoFit/>
          </a:bodyPr>
          <a:lstStyle/>
          <a:p>
            <a:r>
              <a:rPr lang="en-US" sz="2400">
                <a:latin typeface="Century Gothic" panose="020B0502020202020204" pitchFamily="34" charset="0"/>
              </a:rPr>
              <a:t>If the decimal point moves </a:t>
            </a:r>
            <a:r>
              <a:rPr lang="en-US" sz="2400" b="1">
                <a:solidFill>
                  <a:schemeClr val="accent1"/>
                </a:solidFill>
                <a:latin typeface="Century Gothic" panose="020B0502020202020204" pitchFamily="34" charset="0"/>
              </a:rPr>
              <a:t>left</a:t>
            </a:r>
          </a:p>
        </p:txBody>
      </p:sp>
      <p:sp>
        <p:nvSpPr>
          <p:cNvPr id="7" name="TextBox 6">
            <a:extLst>
              <a:ext uri="{FF2B5EF4-FFF2-40B4-BE49-F238E27FC236}">
                <a16:creationId xmlns:a16="http://schemas.microsoft.com/office/drawing/2014/main" id="{B5BF2977-E5E2-9A43-9426-AF79A8B1D6A5}"/>
              </a:ext>
            </a:extLst>
          </p:cNvPr>
          <p:cNvSpPr txBox="1"/>
          <p:nvPr/>
        </p:nvSpPr>
        <p:spPr>
          <a:xfrm>
            <a:off x="6357704" y="3490215"/>
            <a:ext cx="3959738" cy="461665"/>
          </a:xfrm>
          <a:prstGeom prst="rect">
            <a:avLst/>
          </a:prstGeom>
          <a:noFill/>
        </p:spPr>
        <p:txBody>
          <a:bodyPr wrap="none" rtlCol="0">
            <a:spAutoFit/>
          </a:bodyPr>
          <a:lstStyle/>
          <a:p>
            <a:r>
              <a:rPr lang="en-US" sz="2400">
                <a:latin typeface="Century Gothic" panose="020B0502020202020204" pitchFamily="34" charset="0"/>
              </a:rPr>
              <a:t>The exponent goes </a:t>
            </a:r>
            <a:r>
              <a:rPr lang="en-US" sz="2400" b="1">
                <a:solidFill>
                  <a:schemeClr val="accent1"/>
                </a:solidFill>
                <a:latin typeface="Century Gothic" panose="020B0502020202020204" pitchFamily="34" charset="0"/>
              </a:rPr>
              <a:t>down</a:t>
            </a:r>
          </a:p>
        </p:txBody>
      </p:sp>
      <p:sp>
        <p:nvSpPr>
          <p:cNvPr id="8" name="TextBox 7">
            <a:extLst>
              <a:ext uri="{FF2B5EF4-FFF2-40B4-BE49-F238E27FC236}">
                <a16:creationId xmlns:a16="http://schemas.microsoft.com/office/drawing/2014/main" id="{DBC2C672-2B9D-BC4C-B1B2-70EECBF30FFE}"/>
              </a:ext>
            </a:extLst>
          </p:cNvPr>
          <p:cNvSpPr txBox="1"/>
          <p:nvPr/>
        </p:nvSpPr>
        <p:spPr>
          <a:xfrm>
            <a:off x="6357704" y="2873356"/>
            <a:ext cx="4895892" cy="461665"/>
          </a:xfrm>
          <a:prstGeom prst="rect">
            <a:avLst/>
          </a:prstGeom>
          <a:noFill/>
        </p:spPr>
        <p:txBody>
          <a:bodyPr wrap="none" rtlCol="0">
            <a:spAutoFit/>
          </a:bodyPr>
          <a:lstStyle/>
          <a:p>
            <a:r>
              <a:rPr lang="en-US" sz="2400">
                <a:latin typeface="Century Gothic" panose="020B0502020202020204" pitchFamily="34" charset="0"/>
              </a:rPr>
              <a:t>If the decimal point moves </a:t>
            </a:r>
            <a:r>
              <a:rPr lang="en-US" sz="2400" b="1">
                <a:solidFill>
                  <a:schemeClr val="accent1"/>
                </a:solidFill>
                <a:latin typeface="Century Gothic" panose="020B0502020202020204" pitchFamily="34" charset="0"/>
              </a:rPr>
              <a:t>right</a:t>
            </a:r>
          </a:p>
        </p:txBody>
      </p:sp>
      <p:cxnSp>
        <p:nvCxnSpPr>
          <p:cNvPr id="11" name="Straight Arrow Connector 10">
            <a:extLst>
              <a:ext uri="{FF2B5EF4-FFF2-40B4-BE49-F238E27FC236}">
                <a16:creationId xmlns:a16="http://schemas.microsoft.com/office/drawing/2014/main" id="{95D40D8F-14BE-E945-A3BF-AB42FBBAB972}"/>
              </a:ext>
            </a:extLst>
          </p:cNvPr>
          <p:cNvCxnSpPr/>
          <p:nvPr/>
        </p:nvCxnSpPr>
        <p:spPr>
          <a:xfrm>
            <a:off x="10305235" y="3423164"/>
            <a:ext cx="85476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51B6C27-37F4-4549-8887-2D06ECC0C9DF}"/>
              </a:ext>
            </a:extLst>
          </p:cNvPr>
          <p:cNvCxnSpPr>
            <a:cxnSpLocks/>
          </p:cNvCxnSpPr>
          <p:nvPr/>
        </p:nvCxnSpPr>
        <p:spPr>
          <a:xfrm flipH="1">
            <a:off x="4055706" y="3454563"/>
            <a:ext cx="89588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F7CF13B-3E84-AF44-A2BF-CBDAA0581B96}"/>
              </a:ext>
            </a:extLst>
          </p:cNvPr>
          <p:cNvSpPr txBox="1"/>
          <p:nvPr/>
        </p:nvSpPr>
        <p:spPr>
          <a:xfrm>
            <a:off x="603142" y="4512366"/>
            <a:ext cx="1672253" cy="461665"/>
          </a:xfrm>
          <a:prstGeom prst="rect">
            <a:avLst/>
          </a:prstGeom>
          <a:noFill/>
        </p:spPr>
        <p:txBody>
          <a:bodyPr wrap="none" rtlCol="0">
            <a:spAutoFit/>
          </a:bodyPr>
          <a:lstStyle/>
          <a:p>
            <a:r>
              <a:rPr lang="en-US" sz="2400">
                <a:latin typeface="Century Gothic" panose="020B0502020202020204" pitchFamily="34" charset="0"/>
              </a:rPr>
              <a:t>Examples:</a:t>
            </a:r>
          </a:p>
        </p:txBody>
      </p:sp>
      <p:sp>
        <p:nvSpPr>
          <p:cNvPr id="15" name="TextBox 14">
            <a:extLst>
              <a:ext uri="{FF2B5EF4-FFF2-40B4-BE49-F238E27FC236}">
                <a16:creationId xmlns:a16="http://schemas.microsoft.com/office/drawing/2014/main" id="{775226D8-2C0A-E14C-952E-EFAFFFC7C589}"/>
              </a:ext>
            </a:extLst>
          </p:cNvPr>
          <p:cNvSpPr txBox="1"/>
          <p:nvPr/>
        </p:nvSpPr>
        <p:spPr>
          <a:xfrm>
            <a:off x="609548" y="5163882"/>
            <a:ext cx="1628972" cy="461665"/>
          </a:xfrm>
          <a:prstGeom prst="rect">
            <a:avLst/>
          </a:prstGeom>
          <a:noFill/>
        </p:spPr>
        <p:txBody>
          <a:bodyPr wrap="none" rtlCol="0">
            <a:spAutoFit/>
          </a:bodyPr>
          <a:lstStyle/>
          <a:p>
            <a:r>
              <a:rPr lang="en-US" sz="2400">
                <a:latin typeface="Century Gothic" panose="020B0502020202020204" pitchFamily="34" charset="0"/>
              </a:rPr>
              <a:t>157030.00</a:t>
            </a:r>
            <a:endParaRPr lang="en-US" sz="2400" b="1">
              <a:solidFill>
                <a:schemeClr val="accent1"/>
              </a:solidFill>
              <a:latin typeface="Century Gothic" panose="020B0502020202020204" pitchFamily="34" charset="0"/>
            </a:endParaRPr>
          </a:p>
        </p:txBody>
      </p:sp>
      <p:sp>
        <p:nvSpPr>
          <p:cNvPr id="16" name="TextBox 15">
            <a:extLst>
              <a:ext uri="{FF2B5EF4-FFF2-40B4-BE49-F238E27FC236}">
                <a16:creationId xmlns:a16="http://schemas.microsoft.com/office/drawing/2014/main" id="{8535B8B6-EB93-7E48-9394-94772ACE9219}"/>
              </a:ext>
            </a:extLst>
          </p:cNvPr>
          <p:cNvSpPr txBox="1"/>
          <p:nvPr/>
        </p:nvSpPr>
        <p:spPr>
          <a:xfrm>
            <a:off x="4503650" y="5135071"/>
            <a:ext cx="1713931" cy="461665"/>
          </a:xfrm>
          <a:prstGeom prst="rect">
            <a:avLst/>
          </a:prstGeom>
          <a:noFill/>
        </p:spPr>
        <p:txBody>
          <a:bodyPr wrap="none" rtlCol="0">
            <a:spAutoFit/>
          </a:bodyPr>
          <a:lstStyle/>
          <a:p>
            <a:r>
              <a:rPr lang="en-US" sz="2400">
                <a:latin typeface="Century Gothic" panose="020B0502020202020204" pitchFamily="34" charset="0"/>
              </a:rPr>
              <a:t>849000000</a:t>
            </a:r>
            <a:endParaRPr lang="en-US" sz="2400" b="1">
              <a:solidFill>
                <a:schemeClr val="accent1"/>
              </a:solidFill>
              <a:latin typeface="Century Gothic" panose="020B0502020202020204" pitchFamily="34" charset="0"/>
            </a:endParaRPr>
          </a:p>
        </p:txBody>
      </p:sp>
      <p:sp>
        <p:nvSpPr>
          <p:cNvPr id="17" name="TextBox 16">
            <a:extLst>
              <a:ext uri="{FF2B5EF4-FFF2-40B4-BE49-F238E27FC236}">
                <a16:creationId xmlns:a16="http://schemas.microsoft.com/office/drawing/2014/main" id="{B2539FB4-512C-F341-A7F0-31F11696CAFC}"/>
              </a:ext>
            </a:extLst>
          </p:cNvPr>
          <p:cNvSpPr txBox="1"/>
          <p:nvPr/>
        </p:nvSpPr>
        <p:spPr>
          <a:xfrm>
            <a:off x="7948684" y="5082852"/>
            <a:ext cx="1968809" cy="461665"/>
          </a:xfrm>
          <a:prstGeom prst="rect">
            <a:avLst/>
          </a:prstGeom>
          <a:noFill/>
        </p:spPr>
        <p:txBody>
          <a:bodyPr wrap="none" rtlCol="0">
            <a:spAutoFit/>
          </a:bodyPr>
          <a:lstStyle/>
          <a:p>
            <a:r>
              <a:rPr lang="en-US" sz="2400">
                <a:latin typeface="Century Gothic" panose="020B0502020202020204" pitchFamily="34" charset="0"/>
              </a:rPr>
              <a:t>0.000000007</a:t>
            </a:r>
            <a:endParaRPr lang="en-US" sz="2400" b="1">
              <a:solidFill>
                <a:schemeClr val="accent1"/>
              </a:solidFill>
              <a:latin typeface="Century Gothic" panose="020B0502020202020204" pitchFamily="34" charset="0"/>
            </a:endParaRPr>
          </a:p>
        </p:txBody>
      </p:sp>
      <p:sp>
        <p:nvSpPr>
          <p:cNvPr id="18" name="TextBox 17">
            <a:extLst>
              <a:ext uri="{FF2B5EF4-FFF2-40B4-BE49-F238E27FC236}">
                <a16:creationId xmlns:a16="http://schemas.microsoft.com/office/drawing/2014/main" id="{8B02D63D-4D6E-2D47-BC08-0000DC60EF72}"/>
              </a:ext>
            </a:extLst>
          </p:cNvPr>
          <p:cNvSpPr txBox="1"/>
          <p:nvPr/>
        </p:nvSpPr>
        <p:spPr>
          <a:xfrm>
            <a:off x="646423" y="5656371"/>
            <a:ext cx="1944763"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1.5703 x 10</a:t>
            </a:r>
            <a:r>
              <a:rPr lang="en-US" sz="2400" b="1" baseline="30000">
                <a:solidFill>
                  <a:schemeClr val="accent1"/>
                </a:solidFill>
                <a:latin typeface="Century Gothic" panose="020B0502020202020204" pitchFamily="34" charset="0"/>
              </a:rPr>
              <a:t>5</a:t>
            </a:r>
            <a:endParaRPr lang="en-US" sz="2400" b="1">
              <a:solidFill>
                <a:schemeClr val="accent1"/>
              </a:solidFill>
              <a:latin typeface="Century Gothic" panose="020B0502020202020204" pitchFamily="34" charset="0"/>
            </a:endParaRPr>
          </a:p>
        </p:txBody>
      </p:sp>
      <p:sp>
        <p:nvSpPr>
          <p:cNvPr id="19" name="TextBox 18">
            <a:extLst>
              <a:ext uri="{FF2B5EF4-FFF2-40B4-BE49-F238E27FC236}">
                <a16:creationId xmlns:a16="http://schemas.microsoft.com/office/drawing/2014/main" id="{FB7999D9-F4E3-D743-A069-9AD9DF0A6127}"/>
              </a:ext>
            </a:extLst>
          </p:cNvPr>
          <p:cNvSpPr txBox="1"/>
          <p:nvPr/>
        </p:nvSpPr>
        <p:spPr>
          <a:xfrm>
            <a:off x="4503650" y="5596736"/>
            <a:ext cx="1598515"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8.49 x 10</a:t>
            </a:r>
            <a:r>
              <a:rPr lang="en-US" sz="2400" b="1" baseline="30000">
                <a:solidFill>
                  <a:schemeClr val="accent1"/>
                </a:solidFill>
                <a:latin typeface="Century Gothic" panose="020B0502020202020204" pitchFamily="34" charset="0"/>
              </a:rPr>
              <a:t>8</a:t>
            </a:r>
            <a:endParaRPr lang="en-US" sz="2400" b="1">
              <a:solidFill>
                <a:schemeClr val="accent1"/>
              </a:solidFill>
              <a:latin typeface="Century Gothic" panose="020B0502020202020204" pitchFamily="34" charset="0"/>
            </a:endParaRPr>
          </a:p>
        </p:txBody>
      </p:sp>
      <p:sp>
        <p:nvSpPr>
          <p:cNvPr id="20" name="TextBox 19">
            <a:extLst>
              <a:ext uri="{FF2B5EF4-FFF2-40B4-BE49-F238E27FC236}">
                <a16:creationId xmlns:a16="http://schemas.microsoft.com/office/drawing/2014/main" id="{5BD542F8-6FEB-F34C-AEEC-F1DDA7FB53AC}"/>
              </a:ext>
            </a:extLst>
          </p:cNvPr>
          <p:cNvSpPr txBox="1"/>
          <p:nvPr/>
        </p:nvSpPr>
        <p:spPr>
          <a:xfrm>
            <a:off x="8000542" y="5571450"/>
            <a:ext cx="1252266"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7 x 10</a:t>
            </a:r>
            <a:r>
              <a:rPr lang="en-US" sz="2400" b="1" baseline="30000">
                <a:solidFill>
                  <a:schemeClr val="accent1"/>
                </a:solidFill>
                <a:latin typeface="Century Gothic" panose="020B0502020202020204" pitchFamily="34" charset="0"/>
              </a:rPr>
              <a:t>-9</a:t>
            </a:r>
          </a:p>
        </p:txBody>
      </p:sp>
    </p:spTree>
    <p:extLst>
      <p:ext uri="{BB962C8B-B14F-4D97-AF65-F5344CB8AC3E}">
        <p14:creationId xmlns:p14="http://schemas.microsoft.com/office/powerpoint/2010/main" val="255342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49FFE-70CC-1A45-9CD5-E5B0A97DE05D}"/>
              </a:ext>
            </a:extLst>
          </p:cNvPr>
          <p:cNvSpPr>
            <a:spLocks noGrp="1"/>
          </p:cNvSpPr>
          <p:nvPr>
            <p:ph type="title"/>
          </p:nvPr>
        </p:nvSpPr>
        <p:spPr>
          <a:xfrm>
            <a:off x="269172" y="0"/>
            <a:ext cx="10620000" cy="720000"/>
          </a:xfrm>
        </p:spPr>
        <p:txBody>
          <a:bodyPr>
            <a:noAutofit/>
          </a:bodyPr>
          <a:lstStyle/>
          <a:p>
            <a:r>
              <a:rPr lang="en-US" sz="2400" dirty="0">
                <a:latin typeface="Century Gothic" panose="020B0502020202020204" pitchFamily="34" charset="0"/>
              </a:rPr>
              <a:t>Question 1: Which is bigger?</a:t>
            </a:r>
          </a:p>
        </p:txBody>
      </p:sp>
      <p:sp>
        <p:nvSpPr>
          <p:cNvPr id="3" name="TextBox 2">
            <a:extLst>
              <a:ext uri="{FF2B5EF4-FFF2-40B4-BE49-F238E27FC236}">
                <a16:creationId xmlns:a16="http://schemas.microsoft.com/office/drawing/2014/main" id="{6EF6E8E0-3154-2B48-9670-1442EF593689}"/>
              </a:ext>
            </a:extLst>
          </p:cNvPr>
          <p:cNvSpPr txBox="1"/>
          <p:nvPr/>
        </p:nvSpPr>
        <p:spPr>
          <a:xfrm>
            <a:off x="3930316" y="1540042"/>
            <a:ext cx="3522118" cy="923330"/>
          </a:xfrm>
          <a:prstGeom prst="rect">
            <a:avLst/>
          </a:prstGeom>
          <a:noFill/>
        </p:spPr>
        <p:txBody>
          <a:bodyPr wrap="none" rtlCol="0">
            <a:spAutoFit/>
          </a:bodyPr>
          <a:lstStyle/>
          <a:p>
            <a:r>
              <a:rPr lang="en-GB" sz="5400" dirty="0">
                <a:latin typeface="Century Gothic" panose="020B0502020202020204" pitchFamily="34" charset="0"/>
              </a:rPr>
              <a:t>2.38 x 10</a:t>
            </a:r>
            <a:r>
              <a:rPr lang="en-GB" sz="5400" baseline="30000" dirty="0">
                <a:latin typeface="Century Gothic" panose="020B0502020202020204" pitchFamily="34" charset="0"/>
              </a:rPr>
              <a:t>10</a:t>
            </a:r>
          </a:p>
        </p:txBody>
      </p:sp>
      <p:sp>
        <p:nvSpPr>
          <p:cNvPr id="9" name="TextBox 8">
            <a:extLst>
              <a:ext uri="{FF2B5EF4-FFF2-40B4-BE49-F238E27FC236}">
                <a16:creationId xmlns:a16="http://schemas.microsoft.com/office/drawing/2014/main" id="{D9C831AD-55A1-604A-BB80-1488609DB081}"/>
              </a:ext>
            </a:extLst>
          </p:cNvPr>
          <p:cNvSpPr txBox="1"/>
          <p:nvPr/>
        </p:nvSpPr>
        <p:spPr>
          <a:xfrm>
            <a:off x="3946353" y="3505943"/>
            <a:ext cx="3265638" cy="923330"/>
          </a:xfrm>
          <a:prstGeom prst="rect">
            <a:avLst/>
          </a:prstGeom>
          <a:noFill/>
        </p:spPr>
        <p:txBody>
          <a:bodyPr wrap="none" rtlCol="0">
            <a:spAutoFit/>
          </a:bodyPr>
          <a:lstStyle/>
          <a:p>
            <a:r>
              <a:rPr lang="en-GB" sz="5400" dirty="0">
                <a:latin typeface="Century Gothic" panose="020B0502020202020204" pitchFamily="34" charset="0"/>
              </a:rPr>
              <a:t>23.8 x 10</a:t>
            </a:r>
            <a:r>
              <a:rPr lang="en-GB" sz="5400" baseline="30000" dirty="0">
                <a:latin typeface="Century Gothic" panose="020B0502020202020204" pitchFamily="34" charset="0"/>
              </a:rPr>
              <a:t>9</a:t>
            </a:r>
          </a:p>
        </p:txBody>
      </p:sp>
      <p:sp>
        <p:nvSpPr>
          <p:cNvPr id="6" name="TextBox 5">
            <a:extLst>
              <a:ext uri="{FF2B5EF4-FFF2-40B4-BE49-F238E27FC236}">
                <a16:creationId xmlns:a16="http://schemas.microsoft.com/office/drawing/2014/main" id="{DA27D08F-2BE0-8B48-AC72-731FC4707E45}"/>
              </a:ext>
            </a:extLst>
          </p:cNvPr>
          <p:cNvSpPr txBox="1"/>
          <p:nvPr/>
        </p:nvSpPr>
        <p:spPr>
          <a:xfrm>
            <a:off x="5240778" y="2630714"/>
            <a:ext cx="676788" cy="707886"/>
          </a:xfrm>
          <a:prstGeom prst="rect">
            <a:avLst/>
          </a:prstGeom>
          <a:noFill/>
        </p:spPr>
        <p:txBody>
          <a:bodyPr wrap="none" rtlCol="0">
            <a:spAutoFit/>
          </a:bodyPr>
          <a:lstStyle/>
          <a:p>
            <a:r>
              <a:rPr lang="en-GB" sz="4000" b="1" dirty="0">
                <a:latin typeface="Century Gothic" panose="020B0502020202020204" pitchFamily="34" charset="0"/>
              </a:rPr>
              <a:t>or</a:t>
            </a:r>
          </a:p>
        </p:txBody>
      </p:sp>
      <p:sp>
        <p:nvSpPr>
          <p:cNvPr id="10" name="Title 1">
            <a:extLst>
              <a:ext uri="{FF2B5EF4-FFF2-40B4-BE49-F238E27FC236}">
                <a16:creationId xmlns:a16="http://schemas.microsoft.com/office/drawing/2014/main" id="{DC2F817C-42E6-364F-B262-88FB8BEB2BEB}"/>
              </a:ext>
            </a:extLst>
          </p:cNvPr>
          <p:cNvSpPr txBox="1">
            <a:spLocks/>
          </p:cNvSpPr>
          <p:nvPr/>
        </p:nvSpPr>
        <p:spPr>
          <a:xfrm>
            <a:off x="381375" y="4782897"/>
            <a:ext cx="11072688" cy="72000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sz="2400" dirty="0">
                <a:latin typeface="Century Gothic" panose="020B0502020202020204" pitchFamily="34" charset="0"/>
              </a:rPr>
              <a:t>Question 2: Which number shows the correct way to write standard form?</a:t>
            </a:r>
          </a:p>
        </p:txBody>
      </p:sp>
      <p:sp>
        <p:nvSpPr>
          <p:cNvPr id="11" name="TextBox 10">
            <a:extLst>
              <a:ext uri="{FF2B5EF4-FFF2-40B4-BE49-F238E27FC236}">
                <a16:creationId xmlns:a16="http://schemas.microsoft.com/office/drawing/2014/main" id="{9A04C0F9-59E5-874A-B256-0D2D5E545181}"/>
              </a:ext>
            </a:extLst>
          </p:cNvPr>
          <p:cNvSpPr txBox="1"/>
          <p:nvPr/>
        </p:nvSpPr>
        <p:spPr>
          <a:xfrm>
            <a:off x="269172" y="725583"/>
            <a:ext cx="8981946"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They are both the same size! They both equal 23800000000 </a:t>
            </a:r>
          </a:p>
        </p:txBody>
      </p:sp>
      <p:sp>
        <p:nvSpPr>
          <p:cNvPr id="12" name="TextBox 11">
            <a:extLst>
              <a:ext uri="{FF2B5EF4-FFF2-40B4-BE49-F238E27FC236}">
                <a16:creationId xmlns:a16="http://schemas.microsoft.com/office/drawing/2014/main" id="{9DD8EF7B-CBDF-3648-882C-4268598F9CD0}"/>
              </a:ext>
            </a:extLst>
          </p:cNvPr>
          <p:cNvSpPr txBox="1"/>
          <p:nvPr/>
        </p:nvSpPr>
        <p:spPr>
          <a:xfrm>
            <a:off x="381375" y="5494939"/>
            <a:ext cx="10735804" cy="830997"/>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The first number is correct, because there should always be just one number before the decimal point when writing standard form.</a:t>
            </a:r>
          </a:p>
        </p:txBody>
      </p:sp>
      <p:cxnSp>
        <p:nvCxnSpPr>
          <p:cNvPr id="14" name="Straight Connector 13">
            <a:extLst>
              <a:ext uri="{FF2B5EF4-FFF2-40B4-BE49-F238E27FC236}">
                <a16:creationId xmlns:a16="http://schemas.microsoft.com/office/drawing/2014/main" id="{8B9D4832-7FA3-6047-9A91-A07C6CCAD646}"/>
              </a:ext>
            </a:extLst>
          </p:cNvPr>
          <p:cNvCxnSpPr/>
          <p:nvPr/>
        </p:nvCxnSpPr>
        <p:spPr>
          <a:xfrm>
            <a:off x="3930316" y="2383162"/>
            <a:ext cx="529389"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570071C-C490-7642-ABE4-73B1D3A10A5A}"/>
              </a:ext>
            </a:extLst>
          </p:cNvPr>
          <p:cNvCxnSpPr>
            <a:cxnSpLocks/>
          </p:cNvCxnSpPr>
          <p:nvPr/>
        </p:nvCxnSpPr>
        <p:spPr>
          <a:xfrm>
            <a:off x="3946353" y="4414140"/>
            <a:ext cx="898363"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D7331C8-E4DA-F84F-8EF8-BE9C1830C387}"/>
              </a:ext>
            </a:extLst>
          </p:cNvPr>
          <p:cNvSpPr txBox="1"/>
          <p:nvPr/>
        </p:nvSpPr>
        <p:spPr>
          <a:xfrm>
            <a:off x="3376966" y="1954167"/>
            <a:ext cx="569387" cy="707886"/>
          </a:xfrm>
          <a:prstGeom prst="rect">
            <a:avLst/>
          </a:prstGeom>
          <a:noFill/>
        </p:spPr>
        <p:txBody>
          <a:bodyPr wrap="none" rtlCol="0">
            <a:spAutoFit/>
          </a:bodyPr>
          <a:lstStyle/>
          <a:p>
            <a:r>
              <a:rPr lang="en-GB" sz="4000" b="1" dirty="0">
                <a:solidFill>
                  <a:schemeClr val="accent1"/>
                </a:solidFill>
              </a:rPr>
              <a:t>✓</a:t>
            </a:r>
          </a:p>
        </p:txBody>
      </p:sp>
      <p:sp>
        <p:nvSpPr>
          <p:cNvPr id="18" name="TextBox 17">
            <a:extLst>
              <a:ext uri="{FF2B5EF4-FFF2-40B4-BE49-F238E27FC236}">
                <a16:creationId xmlns:a16="http://schemas.microsoft.com/office/drawing/2014/main" id="{6A9FC199-731F-1A42-9CB7-AC3433309A73}"/>
              </a:ext>
            </a:extLst>
          </p:cNvPr>
          <p:cNvSpPr txBox="1"/>
          <p:nvPr/>
        </p:nvSpPr>
        <p:spPr>
          <a:xfrm>
            <a:off x="3360924" y="3967608"/>
            <a:ext cx="604653" cy="707886"/>
          </a:xfrm>
          <a:prstGeom prst="rect">
            <a:avLst/>
          </a:prstGeom>
          <a:noFill/>
        </p:spPr>
        <p:txBody>
          <a:bodyPr wrap="none" rtlCol="0">
            <a:spAutoFit/>
          </a:bodyPr>
          <a:lstStyle/>
          <a:p>
            <a:r>
              <a:rPr lang="en-GB" sz="4000" b="1" dirty="0">
                <a:solidFill>
                  <a:schemeClr val="accent1"/>
                </a:solidFill>
              </a:rPr>
              <a:t>✗</a:t>
            </a:r>
          </a:p>
        </p:txBody>
      </p:sp>
      <p:sp>
        <p:nvSpPr>
          <p:cNvPr id="13" name="Oval 12">
            <a:extLst>
              <a:ext uri="{FF2B5EF4-FFF2-40B4-BE49-F238E27FC236}">
                <a16:creationId xmlns:a16="http://schemas.microsoft.com/office/drawing/2014/main" id="{F849551A-4234-C24E-9D79-E754212BB261}"/>
              </a:ext>
            </a:extLst>
          </p:cNvPr>
          <p:cNvSpPr/>
          <p:nvPr/>
        </p:nvSpPr>
        <p:spPr>
          <a:xfrm>
            <a:off x="7890999" y="1355103"/>
            <a:ext cx="3447496" cy="3243201"/>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Century Gothic" panose="020B0502020202020204" pitchFamily="34" charset="0"/>
              </a:rPr>
              <a:t>Remember: </a:t>
            </a:r>
            <a:r>
              <a:rPr lang="en-GB" sz="2000" dirty="0">
                <a:solidFill>
                  <a:schemeClr val="tx1"/>
                </a:solidFill>
                <a:latin typeface="Century Gothic" panose="020B0502020202020204" pitchFamily="34" charset="0"/>
              </a:rPr>
              <a:t>Standard form is written in the form of </a:t>
            </a:r>
            <a:r>
              <a:rPr lang="en-GB" sz="2000" b="1" dirty="0">
                <a:solidFill>
                  <a:schemeClr val="tx1"/>
                </a:solidFill>
                <a:latin typeface="Century Gothic" panose="020B0502020202020204" pitchFamily="34" charset="0"/>
              </a:rPr>
              <a:t>a×10</a:t>
            </a:r>
            <a:r>
              <a:rPr lang="en-GB" sz="2000" b="1" baseline="30000" dirty="0">
                <a:solidFill>
                  <a:schemeClr val="tx1"/>
                </a:solidFill>
                <a:latin typeface="Century Gothic" panose="020B0502020202020204" pitchFamily="34" charset="0"/>
              </a:rPr>
              <a:t>n</a:t>
            </a:r>
            <a:r>
              <a:rPr lang="en-GB" sz="2000" dirty="0">
                <a:solidFill>
                  <a:schemeClr val="tx1"/>
                </a:solidFill>
                <a:latin typeface="Century Gothic" panose="020B0502020202020204" pitchFamily="34" charset="0"/>
              </a:rPr>
              <a:t>, where </a:t>
            </a:r>
            <a:r>
              <a:rPr lang="en-GB" sz="2000" b="1" dirty="0">
                <a:solidFill>
                  <a:schemeClr val="tx1"/>
                </a:solidFill>
                <a:latin typeface="Century Gothic" panose="020B0502020202020204" pitchFamily="34" charset="0"/>
              </a:rPr>
              <a:t>a</a:t>
            </a:r>
            <a:r>
              <a:rPr lang="en-GB" sz="2000" dirty="0">
                <a:solidFill>
                  <a:schemeClr val="tx1"/>
                </a:solidFill>
                <a:latin typeface="Century Gothic" panose="020B0502020202020204" pitchFamily="34" charset="0"/>
              </a:rPr>
              <a:t> is a number bigger than or equal to 1 and less than 10.</a:t>
            </a:r>
          </a:p>
          <a:p>
            <a:pPr algn="ctr"/>
            <a:endParaRPr lang="en-GB" dirty="0"/>
          </a:p>
        </p:txBody>
      </p:sp>
    </p:spTree>
    <p:extLst>
      <p:ext uri="{BB962C8B-B14F-4D97-AF65-F5344CB8AC3E}">
        <p14:creationId xmlns:p14="http://schemas.microsoft.com/office/powerpoint/2010/main" val="3770105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1" nodeType="click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7" grpId="0"/>
      <p:bldP spid="18" grpId="0"/>
      <p:bldP spid="13" grpId="0" animBg="1"/>
      <p:bldP spid="1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59C06-7205-2C40-A22C-66E4F0D34EAA}"/>
              </a:ext>
            </a:extLst>
          </p:cNvPr>
          <p:cNvSpPr>
            <a:spLocks noGrp="1"/>
          </p:cNvSpPr>
          <p:nvPr>
            <p:ph type="title"/>
          </p:nvPr>
        </p:nvSpPr>
        <p:spPr/>
        <p:txBody>
          <a:bodyPr/>
          <a:lstStyle/>
          <a:p>
            <a:r>
              <a:rPr lang="en-US" dirty="0">
                <a:latin typeface="Century Gothic" panose="020B0502020202020204" pitchFamily="34" charset="0"/>
              </a:rPr>
              <a:t>Avogadro’s number</a:t>
            </a:r>
          </a:p>
        </p:txBody>
      </p:sp>
      <p:sp>
        <p:nvSpPr>
          <p:cNvPr id="3" name="TextBox 2">
            <a:extLst>
              <a:ext uri="{FF2B5EF4-FFF2-40B4-BE49-F238E27FC236}">
                <a16:creationId xmlns:a16="http://schemas.microsoft.com/office/drawing/2014/main" id="{2A73DB69-47E0-BF4B-97FA-93DAB4580851}"/>
              </a:ext>
            </a:extLst>
          </p:cNvPr>
          <p:cNvSpPr txBox="1"/>
          <p:nvPr/>
        </p:nvSpPr>
        <p:spPr>
          <a:xfrm>
            <a:off x="372248" y="842664"/>
            <a:ext cx="8526425" cy="5878532"/>
          </a:xfrm>
          <a:prstGeom prst="rect">
            <a:avLst/>
          </a:prstGeom>
          <a:noFill/>
        </p:spPr>
        <p:txBody>
          <a:bodyPr wrap="square" lIns="91440" tIns="45720" rIns="91440" bIns="45720" rtlCol="0" anchor="t">
            <a:spAutoFit/>
          </a:bodyPr>
          <a:lstStyle/>
          <a:p>
            <a:pPr lvl="0">
              <a:defRPr/>
            </a:pPr>
            <a:endParaRPr lang="en-GB" sz="2400" dirty="0">
              <a:solidFill>
                <a:prstClr val="black"/>
              </a:solidFill>
              <a:latin typeface="Century Gothic" panose="020B0502020202020204" pitchFamily="34" charset="0"/>
            </a:endParaRPr>
          </a:p>
          <a:p>
            <a:pPr lvl="0">
              <a:defRPr/>
            </a:pPr>
            <a:r>
              <a:rPr lang="en-GB" sz="2400" dirty="0">
                <a:solidFill>
                  <a:prstClr val="black"/>
                </a:solidFill>
                <a:latin typeface="Century Gothic" panose="020B0502020202020204" pitchFamily="34" charset="0"/>
              </a:rPr>
              <a:t>We can write the number 602,000,000,000,000,000,000,000 as </a:t>
            </a:r>
            <a:r>
              <a:rPr lang="en-GB" sz="2400" b="1" dirty="0">
                <a:solidFill>
                  <a:prstClr val="black"/>
                </a:solidFill>
                <a:latin typeface="Century Gothic" panose="020B0502020202020204" pitchFamily="34" charset="0"/>
              </a:rPr>
              <a:t>6.02 x 10</a:t>
            </a:r>
            <a:r>
              <a:rPr lang="en-GB" sz="2400" b="1" baseline="30000" dirty="0">
                <a:solidFill>
                  <a:prstClr val="black"/>
                </a:solidFill>
                <a:latin typeface="Century Gothic" panose="020B0502020202020204" pitchFamily="34" charset="0"/>
              </a:rPr>
              <a:t>23</a:t>
            </a:r>
          </a:p>
          <a:p>
            <a:pPr lvl="0">
              <a:defRPr/>
            </a:pPr>
            <a:endParaRPr lang="en-GB" sz="2400" b="1" baseline="30000" dirty="0">
              <a:solidFill>
                <a:prstClr val="black"/>
              </a:solidFill>
              <a:latin typeface="Century Gothic" panose="020B0502020202020204" pitchFamily="34" charset="0"/>
            </a:endParaRPr>
          </a:p>
          <a:p>
            <a:pPr>
              <a:defRPr/>
            </a:pPr>
            <a:r>
              <a:rPr lang="en-GB" sz="2400" dirty="0">
                <a:solidFill>
                  <a:prstClr val="black"/>
                </a:solidFill>
                <a:latin typeface="Century Gothic" panose="020B0502020202020204" pitchFamily="34" charset="0"/>
              </a:rPr>
              <a:t>This number is called Avogadro’s number or the </a:t>
            </a:r>
            <a:r>
              <a:rPr lang="en-GB" sz="2400" b="1" dirty="0">
                <a:solidFill>
                  <a:prstClr val="black"/>
                </a:solidFill>
                <a:latin typeface="Century Gothic" panose="020B0502020202020204" pitchFamily="34" charset="0"/>
              </a:rPr>
              <a:t>Avogadro constant</a:t>
            </a:r>
            <a:r>
              <a:rPr lang="en-GB" sz="2400" dirty="0">
                <a:solidFill>
                  <a:prstClr val="black"/>
                </a:solidFill>
                <a:latin typeface="Century Gothic" panose="020B0502020202020204" pitchFamily="34" charset="0"/>
              </a:rPr>
              <a:t>.</a:t>
            </a:r>
            <a:endParaRPr lang="en-GB" sz="2400" b="1" dirty="0">
              <a:solidFill>
                <a:prstClr val="black"/>
              </a:solidFill>
              <a:latin typeface="Century Gothic" panose="020B0502020202020204" pitchFamily="34" charset="0"/>
            </a:endParaRPr>
          </a:p>
          <a:p>
            <a:pPr lvl="0">
              <a:defRPr/>
            </a:pPr>
            <a:endParaRPr lang="en-GB" sz="2400" dirty="0">
              <a:solidFill>
                <a:prstClr val="black"/>
              </a:solidFill>
              <a:latin typeface="Century Gothic" panose="020B0502020202020204" pitchFamily="34" charset="0"/>
            </a:endParaRPr>
          </a:p>
          <a:p>
            <a:pPr lvl="0">
              <a:defRPr/>
            </a:pPr>
            <a:r>
              <a:rPr lang="en-GB" sz="2400" dirty="0">
                <a:latin typeface="Century Gothic"/>
              </a:rPr>
              <a:t>We call this number and the physical amount of this material </a:t>
            </a:r>
            <a:r>
              <a:rPr lang="en-GB" sz="2400" b="1" dirty="0">
                <a:latin typeface="Century Gothic"/>
              </a:rPr>
              <a:t>1 mole </a:t>
            </a:r>
            <a:r>
              <a:rPr lang="en-GB" sz="2400" dirty="0">
                <a:latin typeface="Century Gothic"/>
              </a:rPr>
              <a:t>(unit= mol).</a:t>
            </a:r>
          </a:p>
          <a:p>
            <a:pPr lvl="0">
              <a:defRPr/>
            </a:pPr>
            <a:endParaRPr lang="en-GB" sz="2400" dirty="0">
              <a:solidFill>
                <a:prstClr val="black"/>
              </a:solidFill>
              <a:latin typeface="Century Gothic" panose="020B0502020202020204" pitchFamily="34" charset="0"/>
            </a:endParaRPr>
          </a:p>
          <a:p>
            <a:pPr lvl="0"/>
            <a:r>
              <a:rPr lang="en-GB" sz="2400" b="1" dirty="0">
                <a:solidFill>
                  <a:prstClr val="black"/>
                </a:solidFill>
                <a:latin typeface="Century Gothic" panose="020B0502020202020204" pitchFamily="34" charset="0"/>
              </a:rPr>
              <a:t>1 mole = 6.02 x 10</a:t>
            </a:r>
            <a:r>
              <a:rPr lang="en-GB" sz="2400" b="1" baseline="30000" dirty="0">
                <a:solidFill>
                  <a:prstClr val="black"/>
                </a:solidFill>
                <a:latin typeface="Century Gothic" panose="020B0502020202020204" pitchFamily="34" charset="0"/>
              </a:rPr>
              <a:t>23 </a:t>
            </a:r>
            <a:r>
              <a:rPr lang="en-GB" sz="2400" b="1" dirty="0">
                <a:solidFill>
                  <a:prstClr val="black"/>
                </a:solidFill>
                <a:latin typeface="Century Gothic" panose="020B0502020202020204" pitchFamily="34" charset="0"/>
              </a:rPr>
              <a:t>particles</a:t>
            </a:r>
            <a:r>
              <a:rPr lang="en-GB" sz="2400" b="1" baseline="30000" dirty="0">
                <a:solidFill>
                  <a:prstClr val="black"/>
                </a:solidFill>
                <a:latin typeface="Century Gothic" panose="020B0502020202020204" pitchFamily="34" charset="0"/>
              </a:rPr>
              <a:t> </a:t>
            </a:r>
            <a:r>
              <a:rPr lang="en-GB" sz="2400" dirty="0">
                <a:solidFill>
                  <a:prstClr val="black"/>
                </a:solidFill>
                <a:latin typeface="Century Gothic" panose="020B0502020202020204" pitchFamily="34" charset="0"/>
              </a:rPr>
              <a:t>in the same way that 1 dozen = 12.</a:t>
            </a:r>
          </a:p>
          <a:p>
            <a:pPr lvl="0"/>
            <a:endParaRPr lang="en-GB" sz="2400" dirty="0">
              <a:solidFill>
                <a:prstClr val="black"/>
              </a:solidFill>
              <a:latin typeface="Century Gothic" panose="020B0502020202020204" pitchFamily="34" charset="0"/>
            </a:endParaRPr>
          </a:p>
          <a:p>
            <a:pPr lvl="0"/>
            <a:r>
              <a:rPr lang="en-GB" sz="2400" dirty="0">
                <a:solidFill>
                  <a:prstClr val="black"/>
                </a:solidFill>
                <a:latin typeface="Century Gothic" panose="020B0502020202020204" pitchFamily="34" charset="0"/>
              </a:rPr>
              <a:t>We can say that in 63.5g of Cu there are </a:t>
            </a:r>
            <a:r>
              <a:rPr lang="en-GB" sz="2400" b="1" dirty="0">
                <a:solidFill>
                  <a:prstClr val="black"/>
                </a:solidFill>
                <a:latin typeface="Century Gothic" panose="020B0502020202020204" pitchFamily="34" charset="0"/>
              </a:rPr>
              <a:t>6.02 x 10</a:t>
            </a:r>
            <a:r>
              <a:rPr lang="en-GB" sz="2400" b="1" baseline="30000" dirty="0">
                <a:solidFill>
                  <a:prstClr val="black"/>
                </a:solidFill>
                <a:latin typeface="Century Gothic" panose="020B0502020202020204" pitchFamily="34" charset="0"/>
              </a:rPr>
              <a:t>23</a:t>
            </a:r>
            <a:r>
              <a:rPr lang="en-GB" sz="2400" dirty="0">
                <a:solidFill>
                  <a:prstClr val="black"/>
                </a:solidFill>
                <a:latin typeface="Century Gothic" panose="020B0502020202020204" pitchFamily="34" charset="0"/>
              </a:rPr>
              <a:t> atoms OR 63.5g is 1 mole of Cu.</a:t>
            </a:r>
          </a:p>
          <a:p>
            <a:endParaRPr lang="en-US" sz="2400" dirty="0"/>
          </a:p>
        </p:txBody>
      </p:sp>
      <p:pic>
        <p:nvPicPr>
          <p:cNvPr id="1026" name="Picture 2" descr="Amedeo Avogadro – Store norske leksikon">
            <a:extLst>
              <a:ext uri="{FF2B5EF4-FFF2-40B4-BE49-F238E27FC236}">
                <a16:creationId xmlns:a16="http://schemas.microsoft.com/office/drawing/2014/main" id="{04012F78-417E-CC1D-6C60-88F272424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0185" y="111513"/>
            <a:ext cx="2401230" cy="2900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34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fade">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5127" y="164000"/>
            <a:ext cx="8639844" cy="5632311"/>
          </a:xfrm>
          <a:prstGeom prst="rect">
            <a:avLst/>
          </a:prstGeom>
          <a:noFill/>
        </p:spPr>
        <p:txBody>
          <a:bodyPr wrap="square" rtlCol="0">
            <a:spAutoFit/>
          </a:bodyPr>
          <a:lstStyle/>
          <a:p>
            <a:r>
              <a:rPr lang="en-GB" sz="2400" b="1" dirty="0">
                <a:latin typeface="Century Gothic" panose="020B0502020202020204" pitchFamily="34" charset="0"/>
              </a:rPr>
              <a:t>True or false?</a:t>
            </a:r>
          </a:p>
          <a:p>
            <a:endParaRPr lang="en-GB" sz="2400" b="1"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sym typeface="Wingdings" panose="05000000000000000000" pitchFamily="2" charset="2"/>
              </a:rPr>
              <a:t>One mole of carbon contains the same number of atoms as one mole of copper.</a:t>
            </a:r>
          </a:p>
          <a:p>
            <a:pPr marL="457200" indent="-457200">
              <a:buFont typeface="+mj-lt"/>
              <a:buAutoNum type="arabicPeriod"/>
            </a:pPr>
            <a:r>
              <a:rPr lang="en-GB" sz="2400" dirty="0">
                <a:latin typeface="Century Gothic" panose="020B0502020202020204" pitchFamily="34" charset="0"/>
                <a:sym typeface="Wingdings" panose="05000000000000000000" pitchFamily="2" charset="2"/>
              </a:rPr>
              <a:t>1 gram of carbon contains the same number of atoms as 1 gram of copper.</a:t>
            </a:r>
          </a:p>
          <a:p>
            <a:pPr marL="457200" indent="-457200">
              <a:buFont typeface="+mj-lt"/>
              <a:buAutoNum type="arabicPeriod"/>
            </a:pPr>
            <a:r>
              <a:rPr lang="en-GB" sz="2400" dirty="0">
                <a:latin typeface="Century Gothic" panose="020B0502020202020204" pitchFamily="34" charset="0"/>
                <a:sym typeface="Wingdings" panose="05000000000000000000" pitchFamily="2" charset="2"/>
              </a:rPr>
              <a:t>Atoms are very small.</a:t>
            </a:r>
          </a:p>
          <a:p>
            <a:pPr marL="457200" indent="-457200">
              <a:buFont typeface="+mj-lt"/>
              <a:buAutoNum type="arabicPeriod"/>
            </a:pPr>
            <a:r>
              <a:rPr lang="en-GB" sz="2400" dirty="0">
                <a:latin typeface="Century Gothic" panose="020B0502020202020204" pitchFamily="34" charset="0"/>
                <a:sym typeface="Wingdings" panose="05000000000000000000" pitchFamily="2" charset="2"/>
              </a:rPr>
              <a:t>6 g of carbon contains the same number of atoms as 29 g of copper.</a:t>
            </a:r>
          </a:p>
          <a:p>
            <a:pPr marL="457200" indent="-457200">
              <a:buFont typeface="+mj-lt"/>
              <a:buAutoNum type="arabicPeriod"/>
            </a:pPr>
            <a:r>
              <a:rPr lang="en-GB" sz="2400" dirty="0">
                <a:latin typeface="Century Gothic" panose="020B0502020202020204" pitchFamily="34" charset="0"/>
                <a:sym typeface="Wingdings" panose="05000000000000000000" pitchFamily="2" charset="2"/>
              </a:rPr>
              <a:t>The symbol for the unit mole is mol.</a:t>
            </a:r>
          </a:p>
          <a:p>
            <a:pPr marL="457200" indent="-457200">
              <a:buFont typeface="+mj-lt"/>
              <a:buAutoNum type="arabicPeriod"/>
            </a:pPr>
            <a:r>
              <a:rPr lang="en-GB" sz="2400" dirty="0">
                <a:latin typeface="Century Gothic" panose="020B0502020202020204" pitchFamily="34" charset="0"/>
                <a:sym typeface="Wingdings" panose="05000000000000000000" pitchFamily="2" charset="2"/>
              </a:rPr>
              <a:t>1 mole of carbon contains </a:t>
            </a:r>
            <a:r>
              <a:rPr lang="en-GB" sz="2400" dirty="0">
                <a:solidFill>
                  <a:prstClr val="black"/>
                </a:solidFill>
                <a:latin typeface="Century Gothic" panose="020B0502020202020204" pitchFamily="34" charset="0"/>
              </a:rPr>
              <a:t>6.02 x 10</a:t>
            </a:r>
            <a:r>
              <a:rPr lang="en-GB" sz="2400" baseline="30000" dirty="0">
                <a:solidFill>
                  <a:prstClr val="black"/>
                </a:solidFill>
                <a:latin typeface="Century Gothic" panose="020B0502020202020204" pitchFamily="34" charset="0"/>
              </a:rPr>
              <a:t>23</a:t>
            </a:r>
            <a:r>
              <a:rPr lang="en-GB" sz="2400" dirty="0">
                <a:solidFill>
                  <a:prstClr val="black"/>
                </a:solidFill>
                <a:latin typeface="Century Gothic" panose="020B0502020202020204" pitchFamily="34" charset="0"/>
              </a:rPr>
              <a:t> atoms.</a:t>
            </a:r>
            <a:endParaRPr lang="en-GB" sz="2400" dirty="0">
              <a:latin typeface="Century Gothic" panose="020B0502020202020204" pitchFamily="34" charset="0"/>
              <a:sym typeface="Wingdings" panose="05000000000000000000" pitchFamily="2" charset="2"/>
            </a:endParaRPr>
          </a:p>
          <a:p>
            <a:pPr marL="457200" indent="-457200">
              <a:buFont typeface="+mj-lt"/>
              <a:buAutoNum type="arabicPeriod"/>
            </a:pPr>
            <a:r>
              <a:rPr lang="en-GB" sz="2400" dirty="0">
                <a:latin typeface="Century Gothic" panose="020B0502020202020204" pitchFamily="34" charset="0"/>
                <a:sym typeface="Wingdings" panose="05000000000000000000" pitchFamily="2" charset="2"/>
              </a:rPr>
              <a:t>The number of atoms present in an object are very small.</a:t>
            </a:r>
          </a:p>
          <a:p>
            <a:pPr marL="457200" indent="-457200">
              <a:buFont typeface="+mj-lt"/>
              <a:buAutoNum type="arabicPeriod"/>
            </a:pPr>
            <a:r>
              <a:rPr lang="en-GB" sz="2400" dirty="0">
                <a:latin typeface="Century Gothic" panose="020B0502020202020204" pitchFamily="34" charset="0"/>
                <a:sym typeface="Wingdings" panose="05000000000000000000" pitchFamily="2" charset="2"/>
              </a:rPr>
              <a:t>12 g of carbon contain the same number of atoms as 63.5 g of copper.</a:t>
            </a:r>
          </a:p>
        </p:txBody>
      </p:sp>
      <p:pic>
        <p:nvPicPr>
          <p:cNvPr id="11" name="Google Shape;149;p4">
            <a:extLst>
              <a:ext uri="{FF2B5EF4-FFF2-40B4-BE49-F238E27FC236}">
                <a16:creationId xmlns:a16="http://schemas.microsoft.com/office/drawing/2014/main" id="{3ACB7C41-9C27-4549-AC85-6C3DA32B1DB5}"/>
              </a:ext>
            </a:extLst>
          </p:cNvPr>
          <p:cNvPicPr preferRelativeResize="0"/>
          <p:nvPr/>
        </p:nvPicPr>
        <p:blipFill rotWithShape="1">
          <a:blip r:embed="rId3">
            <a:alphaModFix/>
          </a:blip>
          <a:srcRect/>
          <a:stretch/>
        </p:blipFill>
        <p:spPr>
          <a:xfrm>
            <a:off x="9060959" y="164000"/>
            <a:ext cx="1120928" cy="1451113"/>
          </a:xfrm>
          <a:prstGeom prst="rect">
            <a:avLst/>
          </a:prstGeom>
          <a:noFill/>
          <a:ln>
            <a:noFill/>
          </a:ln>
        </p:spPr>
      </p:pic>
      <p:pic>
        <p:nvPicPr>
          <p:cNvPr id="12" name="Google Shape;150;p4">
            <a:extLst>
              <a:ext uri="{FF2B5EF4-FFF2-40B4-BE49-F238E27FC236}">
                <a16:creationId xmlns:a16="http://schemas.microsoft.com/office/drawing/2014/main" id="{EFAE4761-15EB-48E4-8EE5-9170F6035615}"/>
              </a:ext>
            </a:extLst>
          </p:cNvPr>
          <p:cNvPicPr preferRelativeResize="0"/>
          <p:nvPr/>
        </p:nvPicPr>
        <p:blipFill rotWithShape="1">
          <a:blip r:embed="rId4">
            <a:alphaModFix/>
          </a:blip>
          <a:srcRect/>
          <a:stretch/>
        </p:blipFill>
        <p:spPr>
          <a:xfrm rot="10800000">
            <a:off x="10335285" y="167190"/>
            <a:ext cx="1116000" cy="1444733"/>
          </a:xfrm>
          <a:prstGeom prst="rect">
            <a:avLst/>
          </a:prstGeom>
          <a:noFill/>
          <a:ln>
            <a:noFill/>
          </a:ln>
        </p:spPr>
      </p:pic>
      <p:sp>
        <p:nvSpPr>
          <p:cNvPr id="13" name="Google Shape;151;p4">
            <a:extLst>
              <a:ext uri="{FF2B5EF4-FFF2-40B4-BE49-F238E27FC236}">
                <a16:creationId xmlns:a16="http://schemas.microsoft.com/office/drawing/2014/main" id="{C12539D1-9D0E-4900-9BF2-D74267A3B9D0}"/>
              </a:ext>
            </a:extLst>
          </p:cNvPr>
          <p:cNvSpPr txBox="1"/>
          <p:nvPr/>
        </p:nvSpPr>
        <p:spPr>
          <a:xfrm>
            <a:off x="9188596" y="1596738"/>
            <a:ext cx="217518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a:solidFill>
                  <a:schemeClr val="dk1"/>
                </a:solidFill>
                <a:latin typeface="Century Gothic"/>
                <a:ea typeface="Century Gothic"/>
                <a:cs typeface="Century Gothic"/>
                <a:sym typeface="Century Gothic"/>
              </a:rPr>
              <a:t>True      False</a:t>
            </a:r>
          </a:p>
        </p:txBody>
      </p:sp>
      <p:pic>
        <p:nvPicPr>
          <p:cNvPr id="2" name="Picture 1">
            <a:extLst>
              <a:ext uri="{FF2B5EF4-FFF2-40B4-BE49-F238E27FC236}">
                <a16:creationId xmlns:a16="http://schemas.microsoft.com/office/drawing/2014/main" id="{C0A90750-6731-4763-911E-5B9E52FFA775}"/>
              </a:ext>
            </a:extLst>
          </p:cNvPr>
          <p:cNvPicPr>
            <a:picLocks noChangeAspect="1"/>
          </p:cNvPicPr>
          <p:nvPr/>
        </p:nvPicPr>
        <p:blipFill>
          <a:blip r:embed="rId5"/>
          <a:stretch>
            <a:fillRect/>
          </a:stretch>
        </p:blipFill>
        <p:spPr>
          <a:xfrm>
            <a:off x="9861847" y="2422104"/>
            <a:ext cx="889192" cy="912592"/>
          </a:xfrm>
          <a:prstGeom prst="rect">
            <a:avLst/>
          </a:prstGeom>
        </p:spPr>
      </p:pic>
      <p:pic>
        <p:nvPicPr>
          <p:cNvPr id="3" name="Picture 2">
            <a:extLst>
              <a:ext uri="{FF2B5EF4-FFF2-40B4-BE49-F238E27FC236}">
                <a16:creationId xmlns:a16="http://schemas.microsoft.com/office/drawing/2014/main" id="{86ED10FC-9AFD-4915-86C7-658A6F00FF7F}"/>
              </a:ext>
            </a:extLst>
          </p:cNvPr>
          <p:cNvPicPr>
            <a:picLocks noChangeAspect="1"/>
          </p:cNvPicPr>
          <p:nvPr/>
        </p:nvPicPr>
        <p:blipFill>
          <a:blip r:embed="rId6"/>
          <a:stretch>
            <a:fillRect/>
          </a:stretch>
        </p:blipFill>
        <p:spPr>
          <a:xfrm>
            <a:off x="9874739" y="3411489"/>
            <a:ext cx="876300" cy="1076325"/>
          </a:xfrm>
          <a:prstGeom prst="rect">
            <a:avLst/>
          </a:prstGeom>
        </p:spPr>
      </p:pic>
    </p:spTree>
    <p:extLst>
      <p:ext uri="{BB962C8B-B14F-4D97-AF65-F5344CB8AC3E}">
        <p14:creationId xmlns:p14="http://schemas.microsoft.com/office/powerpoint/2010/main" val="5322819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549B030-C8C7-E030-54AC-80529E91F4DF}"/>
              </a:ext>
            </a:extLst>
          </p:cNvPr>
          <p:cNvSpPr>
            <a:spLocks noGrp="1"/>
          </p:cNvSpPr>
          <p:nvPr>
            <p:ph type="title"/>
          </p:nvPr>
        </p:nvSpPr>
        <p:spPr/>
        <p:txBody>
          <a:bodyPr/>
          <a:lstStyle/>
          <a:p>
            <a:r>
              <a:rPr lang="en-GB" dirty="0">
                <a:latin typeface="Century Gothic" panose="020B0502020202020204" pitchFamily="34" charset="0"/>
              </a:rPr>
              <a:t>How many moles?</a:t>
            </a:r>
          </a:p>
        </p:txBody>
      </p:sp>
      <p:sp>
        <p:nvSpPr>
          <p:cNvPr id="4" name="TextBox 3">
            <a:extLst>
              <a:ext uri="{FF2B5EF4-FFF2-40B4-BE49-F238E27FC236}">
                <a16:creationId xmlns:a16="http://schemas.microsoft.com/office/drawing/2014/main" id="{47587434-7016-AC4D-78D6-A9E0EF01872E}"/>
              </a:ext>
            </a:extLst>
          </p:cNvPr>
          <p:cNvSpPr txBox="1"/>
          <p:nvPr/>
        </p:nvSpPr>
        <p:spPr>
          <a:xfrm>
            <a:off x="483079" y="1000664"/>
            <a:ext cx="5925020" cy="461665"/>
          </a:xfrm>
          <a:prstGeom prst="rect">
            <a:avLst/>
          </a:prstGeom>
          <a:noFill/>
        </p:spPr>
        <p:txBody>
          <a:bodyPr wrap="none" rtlCol="0">
            <a:spAutoFit/>
          </a:bodyPr>
          <a:lstStyle/>
          <a:p>
            <a:r>
              <a:rPr lang="en-GB" sz="2400" dirty="0">
                <a:latin typeface="Century Gothic" panose="020B0502020202020204" pitchFamily="34" charset="0"/>
              </a:rPr>
              <a:t>The relative formula mass of sulfur is 32.</a:t>
            </a:r>
          </a:p>
        </p:txBody>
      </p:sp>
      <p:pic>
        <p:nvPicPr>
          <p:cNvPr id="5" name="Picture 4" descr="Table&#10;&#10;Description automatically generated">
            <a:extLst>
              <a:ext uri="{FF2B5EF4-FFF2-40B4-BE49-F238E27FC236}">
                <a16:creationId xmlns:a16="http://schemas.microsoft.com/office/drawing/2014/main" id="{3118B1CD-88D5-62A6-341C-EA96805FAA72}"/>
              </a:ext>
            </a:extLst>
          </p:cNvPr>
          <p:cNvPicPr>
            <a:picLocks noChangeAspect="1"/>
          </p:cNvPicPr>
          <p:nvPr/>
        </p:nvPicPr>
        <p:blipFill rotWithShape="1">
          <a:blip r:embed="rId3"/>
          <a:srcRect l="5342"/>
          <a:stretch/>
        </p:blipFill>
        <p:spPr>
          <a:xfrm>
            <a:off x="9698727" y="126680"/>
            <a:ext cx="1601878" cy="1960912"/>
          </a:xfrm>
          <a:prstGeom prst="rect">
            <a:avLst/>
          </a:prstGeom>
        </p:spPr>
      </p:pic>
      <p:sp>
        <p:nvSpPr>
          <p:cNvPr id="6" name="TextBox 5">
            <a:extLst>
              <a:ext uri="{FF2B5EF4-FFF2-40B4-BE49-F238E27FC236}">
                <a16:creationId xmlns:a16="http://schemas.microsoft.com/office/drawing/2014/main" id="{1BE0C02D-4658-2233-75F2-23A83178E81A}"/>
              </a:ext>
            </a:extLst>
          </p:cNvPr>
          <p:cNvSpPr txBox="1"/>
          <p:nvPr/>
        </p:nvSpPr>
        <p:spPr>
          <a:xfrm>
            <a:off x="497457" y="2153727"/>
            <a:ext cx="7612982" cy="2677656"/>
          </a:xfrm>
          <a:prstGeom prst="rect">
            <a:avLst/>
          </a:prstGeom>
          <a:noFill/>
        </p:spPr>
        <p:txBody>
          <a:bodyPr wrap="none" rtlCol="0">
            <a:spAutoFit/>
          </a:bodyPr>
          <a:lstStyle/>
          <a:p>
            <a:r>
              <a:rPr lang="en-GB" sz="2400" i="1" dirty="0">
                <a:latin typeface="Century Gothic" panose="020B0502020202020204" pitchFamily="34" charset="0"/>
              </a:rPr>
              <a:t>How many atoms would there be in 32 g of sulfur?</a:t>
            </a:r>
          </a:p>
          <a:p>
            <a:endParaRPr lang="en-GB" sz="2400" i="1" dirty="0">
              <a:latin typeface="Century Gothic" panose="020B0502020202020204" pitchFamily="34" charset="0"/>
            </a:endParaRPr>
          </a:p>
          <a:p>
            <a:r>
              <a:rPr lang="en-GB" sz="2400" i="1" dirty="0">
                <a:latin typeface="Century Gothic" panose="020B0502020202020204" pitchFamily="34" charset="0"/>
              </a:rPr>
              <a:t>How many moles are there in 32 g of sulfur?</a:t>
            </a:r>
          </a:p>
          <a:p>
            <a:endParaRPr lang="en-GB" sz="2400" i="1" dirty="0">
              <a:latin typeface="Century Gothic" panose="020B0502020202020204" pitchFamily="34" charset="0"/>
            </a:endParaRPr>
          </a:p>
          <a:p>
            <a:r>
              <a:rPr lang="en-GB" sz="2400" i="1" dirty="0">
                <a:latin typeface="Century Gothic" panose="020B0502020202020204" pitchFamily="34" charset="0"/>
              </a:rPr>
              <a:t>How many atoms would there be in 64 g of sulfur?</a:t>
            </a:r>
          </a:p>
          <a:p>
            <a:endParaRPr lang="en-GB" sz="2400" i="1" dirty="0">
              <a:latin typeface="Century Gothic" panose="020B0502020202020204" pitchFamily="34" charset="0"/>
            </a:endParaRPr>
          </a:p>
          <a:p>
            <a:r>
              <a:rPr lang="en-GB" sz="2400" i="1" dirty="0">
                <a:latin typeface="Century Gothic" panose="020B0502020202020204" pitchFamily="34" charset="0"/>
              </a:rPr>
              <a:t>How many moles would there be in 64 g of sulfur?</a:t>
            </a:r>
          </a:p>
        </p:txBody>
      </p:sp>
    </p:spTree>
    <p:extLst>
      <p:ext uri="{BB962C8B-B14F-4D97-AF65-F5344CB8AC3E}">
        <p14:creationId xmlns:p14="http://schemas.microsoft.com/office/powerpoint/2010/main" val="47984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F3932-ADF8-16A0-BD58-033FFC0235A9}"/>
              </a:ext>
            </a:extLst>
          </p:cNvPr>
          <p:cNvSpPr>
            <a:spLocks noGrp="1"/>
          </p:cNvSpPr>
          <p:nvPr>
            <p:ph type="title"/>
          </p:nvPr>
        </p:nvSpPr>
        <p:spPr/>
        <p:txBody>
          <a:bodyPr/>
          <a:lstStyle/>
          <a:p>
            <a:r>
              <a:rPr lang="en-GB" dirty="0">
                <a:latin typeface="Century Gothic" panose="020B0502020202020204" pitchFamily="34" charset="0"/>
              </a:rPr>
              <a:t>How many atoms?</a:t>
            </a:r>
          </a:p>
        </p:txBody>
      </p:sp>
      <p:pic>
        <p:nvPicPr>
          <p:cNvPr id="4" name="Picture 3" descr="Table&#10;&#10;Description automatically generated with low confidence">
            <a:extLst>
              <a:ext uri="{FF2B5EF4-FFF2-40B4-BE49-F238E27FC236}">
                <a16:creationId xmlns:a16="http://schemas.microsoft.com/office/drawing/2014/main" id="{975108D9-B3E2-591E-C205-9752A75DA51C}"/>
              </a:ext>
            </a:extLst>
          </p:cNvPr>
          <p:cNvPicPr>
            <a:picLocks noChangeAspect="1"/>
          </p:cNvPicPr>
          <p:nvPr/>
        </p:nvPicPr>
        <p:blipFill>
          <a:blip r:embed="rId3"/>
          <a:stretch>
            <a:fillRect/>
          </a:stretch>
        </p:blipFill>
        <p:spPr>
          <a:xfrm>
            <a:off x="7589208" y="276046"/>
            <a:ext cx="1757692" cy="2074653"/>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3C49DBA9-3B6A-6FBC-2126-A40AFB708AF3}"/>
              </a:ext>
            </a:extLst>
          </p:cNvPr>
          <p:cNvPicPr>
            <a:picLocks noChangeAspect="1"/>
          </p:cNvPicPr>
          <p:nvPr/>
        </p:nvPicPr>
        <p:blipFill>
          <a:blip r:embed="rId4"/>
          <a:stretch>
            <a:fillRect/>
          </a:stretch>
        </p:blipFill>
        <p:spPr>
          <a:xfrm>
            <a:off x="9609586" y="277087"/>
            <a:ext cx="1656511" cy="2056358"/>
          </a:xfrm>
          <a:prstGeom prst="rect">
            <a:avLst/>
          </a:prstGeom>
        </p:spPr>
      </p:pic>
      <p:sp>
        <p:nvSpPr>
          <p:cNvPr id="7" name="TextBox 6">
            <a:extLst>
              <a:ext uri="{FF2B5EF4-FFF2-40B4-BE49-F238E27FC236}">
                <a16:creationId xmlns:a16="http://schemas.microsoft.com/office/drawing/2014/main" id="{0DDFB708-400B-FC13-0367-7743DD88843F}"/>
              </a:ext>
            </a:extLst>
          </p:cNvPr>
          <p:cNvSpPr txBox="1"/>
          <p:nvPr/>
        </p:nvSpPr>
        <p:spPr>
          <a:xfrm>
            <a:off x="462952" y="980534"/>
            <a:ext cx="6748731" cy="4154984"/>
          </a:xfrm>
          <a:prstGeom prst="rect">
            <a:avLst/>
          </a:prstGeom>
          <a:noFill/>
        </p:spPr>
        <p:txBody>
          <a:bodyPr wrap="square" rtlCol="0">
            <a:spAutoFit/>
          </a:bodyPr>
          <a:lstStyle/>
          <a:p>
            <a:r>
              <a:rPr lang="en-GB" sz="2400" i="1" dirty="0">
                <a:latin typeface="Century Gothic" panose="020B0502020202020204" pitchFamily="34" charset="0"/>
              </a:rPr>
              <a:t>How many atoms would there be in 12 g of carbon?</a:t>
            </a:r>
          </a:p>
          <a:p>
            <a:endParaRPr lang="en-GB" sz="2400" i="1" dirty="0">
              <a:latin typeface="Century Gothic" panose="020B0502020202020204" pitchFamily="34" charset="0"/>
            </a:endParaRPr>
          </a:p>
          <a:p>
            <a:r>
              <a:rPr lang="en-GB" sz="2400" i="1" dirty="0">
                <a:latin typeface="Century Gothic" panose="020B0502020202020204" pitchFamily="34" charset="0"/>
              </a:rPr>
              <a:t>What is the relative formula mass of carbon dioxide?</a:t>
            </a:r>
          </a:p>
          <a:p>
            <a:endParaRPr lang="en-GB" sz="2400" i="1" dirty="0">
              <a:latin typeface="Century Gothic" panose="020B0502020202020204" pitchFamily="34" charset="0"/>
            </a:endParaRPr>
          </a:p>
          <a:p>
            <a:r>
              <a:rPr lang="en-GB" sz="2400" i="1" dirty="0">
                <a:latin typeface="Century Gothic" panose="020B0502020202020204" pitchFamily="34" charset="0"/>
              </a:rPr>
              <a:t>How many molecules of carbon dioxide would there be in 44 g?</a:t>
            </a:r>
          </a:p>
          <a:p>
            <a:endParaRPr lang="en-GB" sz="2400" i="1" dirty="0">
              <a:latin typeface="Century Gothic" panose="020B0502020202020204" pitchFamily="34" charset="0"/>
            </a:endParaRPr>
          </a:p>
          <a:p>
            <a:r>
              <a:rPr lang="en-GB" sz="2400" i="1" dirty="0">
                <a:latin typeface="Century Gothic" panose="020B0502020202020204" pitchFamily="34" charset="0"/>
              </a:rPr>
              <a:t>How many atoms would there be in 44 g of carbon dioxide?</a:t>
            </a:r>
          </a:p>
        </p:txBody>
      </p:sp>
    </p:spTree>
    <p:extLst>
      <p:ext uri="{BB962C8B-B14F-4D97-AF65-F5344CB8AC3E}">
        <p14:creationId xmlns:p14="http://schemas.microsoft.com/office/powerpoint/2010/main" val="15905801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355600" y="297765"/>
            <a:ext cx="11303000" cy="58477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Introducing the Mole</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Define relative atomic mass. </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Define relative formula mass.</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Mr of ammonia (NH</a:t>
            </a:r>
            <a:r>
              <a:rPr lang="en-GB" sz="2400" baseline="-25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 N=14, H=1</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Mr of calcium hydroxide (Ca(OH)</a:t>
            </a:r>
            <a:r>
              <a:rPr lang="en-GB" sz="2400" baseline="-25000" dirty="0">
                <a:solidFill>
                  <a:schemeClr val="dk1"/>
                </a:solidFill>
                <a:latin typeface="Century Gothic"/>
                <a:ea typeface="Century Gothic"/>
                <a:cs typeface="Century Gothic"/>
                <a:sym typeface="Century Gothic"/>
              </a:rPr>
              <a:t>2</a:t>
            </a:r>
            <a:r>
              <a:rPr lang="en-GB" sz="2400" dirty="0">
                <a:solidFill>
                  <a:schemeClr val="dk1"/>
                </a:solidFill>
                <a:latin typeface="Century Gothic"/>
                <a:ea typeface="Century Gothic"/>
                <a:cs typeface="Century Gothic"/>
                <a:sym typeface="Century Gothic"/>
              </a:rPr>
              <a:t>). Ca=40, O=16, H=1</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percentage by mass of hydrogen in ammonia.</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819462" y="1978655"/>
            <a:ext cx="10696263"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The average mass of atoms of an element compared to the mass of carbon-12.</a:t>
            </a:r>
            <a:endParaRPr sz="1400" b="1" i="0" u="none" strike="noStrike" cap="none" dirty="0">
              <a:solidFill>
                <a:schemeClr val="accent1"/>
              </a:solidFill>
              <a:latin typeface="Arial"/>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05173" y="3094181"/>
            <a:ext cx="1061053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The sum of the relative atomic masses of the elements in a compound.</a:t>
            </a:r>
            <a:endParaRPr sz="1400" b="1" i="0" u="none" strike="noStrike" cap="none" dirty="0">
              <a:solidFill>
                <a:schemeClr val="accent1"/>
              </a:solidFill>
              <a:latin typeface="Arial"/>
              <a:ea typeface="Arial"/>
              <a:cs typeface="Arial"/>
              <a:sym typeface="Arial"/>
            </a:endParaRPr>
          </a:p>
        </p:txBody>
      </p:sp>
      <p:sp>
        <p:nvSpPr>
          <p:cNvPr id="6" name="Google Shape;103;p1">
            <a:extLst>
              <a:ext uri="{FF2B5EF4-FFF2-40B4-BE49-F238E27FC236}">
                <a16:creationId xmlns:a16="http://schemas.microsoft.com/office/drawing/2014/main" id="{7B4CFA2B-86E1-2180-7C8D-F78C682B238C}"/>
              </a:ext>
            </a:extLst>
          </p:cNvPr>
          <p:cNvSpPr txBox="1"/>
          <p:nvPr/>
        </p:nvSpPr>
        <p:spPr>
          <a:xfrm>
            <a:off x="805175" y="3812761"/>
            <a:ext cx="268097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14 + (3x1) =17</a:t>
            </a:r>
            <a:endParaRPr sz="1400" b="1" i="0" u="none" strike="noStrike" cap="none" dirty="0">
              <a:solidFill>
                <a:schemeClr val="accent1"/>
              </a:solidFill>
              <a:latin typeface="Arial"/>
              <a:ea typeface="Arial"/>
              <a:cs typeface="Arial"/>
              <a:sym typeface="Arial"/>
            </a:endParaRPr>
          </a:p>
        </p:txBody>
      </p:sp>
      <p:sp>
        <p:nvSpPr>
          <p:cNvPr id="7" name="Google Shape;103;p1">
            <a:extLst>
              <a:ext uri="{FF2B5EF4-FFF2-40B4-BE49-F238E27FC236}">
                <a16:creationId xmlns:a16="http://schemas.microsoft.com/office/drawing/2014/main" id="{528D9684-EB4B-3A9C-E649-6CD4BE66C52F}"/>
              </a:ext>
            </a:extLst>
          </p:cNvPr>
          <p:cNvSpPr txBox="1"/>
          <p:nvPr/>
        </p:nvSpPr>
        <p:spPr>
          <a:xfrm>
            <a:off x="805173" y="4517141"/>
            <a:ext cx="1089629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40 + 2(16+1) = 74</a:t>
            </a:r>
            <a:endParaRPr sz="1400" b="1" i="0" u="none" strike="noStrike" cap="none" dirty="0">
              <a:solidFill>
                <a:schemeClr val="accent1"/>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14" name="Google Shape;103;p1">
                <a:extLst>
                  <a:ext uri="{FF2B5EF4-FFF2-40B4-BE49-F238E27FC236}">
                    <a16:creationId xmlns:a16="http://schemas.microsoft.com/office/drawing/2014/main" id="{B3F6FF51-F026-BAD8-7DD3-5852DCF1D17D}"/>
                  </a:ext>
                </a:extLst>
              </p:cNvPr>
              <p:cNvSpPr txBox="1"/>
              <p:nvPr/>
            </p:nvSpPr>
            <p:spPr>
              <a:xfrm>
                <a:off x="848037" y="5267664"/>
                <a:ext cx="5595626" cy="14064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14:m>
                  <m:oMath xmlns:m="http://schemas.openxmlformats.org/officeDocument/2006/math">
                    <m:r>
                      <a:rPr lang="en-GB" sz="2000" b="1" i="0" u="none" strike="noStrike" cap="none" smtClean="0">
                        <a:solidFill>
                          <a:schemeClr val="accent1"/>
                        </a:solidFill>
                        <a:latin typeface="Cambria Math" panose="02040503050406030204" pitchFamily="18" charset="0"/>
                        <a:ea typeface="Century Gothic"/>
                        <a:cs typeface="Century Gothic"/>
                        <a:sym typeface="Century Gothic"/>
                      </a:rPr>
                      <m:t>% </m:t>
                    </m:r>
                    <m:r>
                      <a:rPr lang="en-GB" sz="2000" b="1" i="0" u="none" strike="noStrike" cap="none" smtClean="0">
                        <a:solidFill>
                          <a:schemeClr val="accent1"/>
                        </a:solidFill>
                        <a:latin typeface="Cambria Math" panose="02040503050406030204" pitchFamily="18" charset="0"/>
                        <a:ea typeface="Century Gothic"/>
                        <a:cs typeface="Century Gothic"/>
                        <a:sym typeface="Century Gothic"/>
                      </a:rPr>
                      <m:t>𝐛𝐲</m:t>
                    </m:r>
                    <m:r>
                      <a:rPr lang="en-GB" sz="2000" b="1" i="0" u="none" strike="noStrike" cap="none" smtClean="0">
                        <a:solidFill>
                          <a:schemeClr val="accent1"/>
                        </a:solidFill>
                        <a:latin typeface="Cambria Math" panose="02040503050406030204" pitchFamily="18" charset="0"/>
                        <a:ea typeface="Century Gothic"/>
                        <a:cs typeface="Century Gothic"/>
                        <a:sym typeface="Century Gothic"/>
                      </a:rPr>
                      <m:t> </m:t>
                    </m:r>
                    <m:r>
                      <a:rPr lang="en-GB" sz="2000" b="1" i="0" u="none" strike="noStrike" cap="none" smtClean="0">
                        <a:solidFill>
                          <a:schemeClr val="accent1"/>
                        </a:solidFill>
                        <a:latin typeface="Cambria Math" panose="02040503050406030204" pitchFamily="18" charset="0"/>
                        <a:ea typeface="Century Gothic"/>
                        <a:cs typeface="Century Gothic"/>
                        <a:sym typeface="Century Gothic"/>
                      </a:rPr>
                      <m:t>𝐦𝐚𝐬𝐬</m:t>
                    </m:r>
                    <m:r>
                      <a:rPr lang="en-GB" sz="2000" b="1" i="0" u="none" strike="noStrike" cap="none" smtClean="0">
                        <a:solidFill>
                          <a:schemeClr val="accent1"/>
                        </a:solidFill>
                        <a:latin typeface="Cambria Math" panose="02040503050406030204" pitchFamily="18" charset="0"/>
                        <a:ea typeface="Century Gothic"/>
                        <a:cs typeface="Century Gothic"/>
                        <a:sym typeface="Century Gothic"/>
                      </a:rPr>
                      <m:t>= </m:t>
                    </m:r>
                    <m:f>
                      <m:fPr>
                        <m:ctrlPr>
                          <a:rPr lang="en-GB" sz="2000" b="1" i="1" u="none" strike="noStrike" cap="none" smtClean="0">
                            <a:solidFill>
                              <a:schemeClr val="accent1"/>
                            </a:solidFill>
                            <a:latin typeface="Cambria Math" panose="02040503050406030204" pitchFamily="18" charset="0"/>
                            <a:sym typeface="Century Gothic"/>
                          </a:rPr>
                        </m:ctrlPr>
                      </m:fPr>
                      <m:num>
                        <m:r>
                          <a:rPr lang="en-GB" sz="2000" b="1" i="0" u="none" strike="noStrike" cap="none" smtClean="0">
                            <a:solidFill>
                              <a:schemeClr val="accent1"/>
                            </a:solidFill>
                            <a:latin typeface="Cambria Math" panose="02040503050406030204" pitchFamily="18" charset="0"/>
                            <a:sym typeface="Century Gothic"/>
                          </a:rPr>
                          <m:t>𝐦𝐚𝐬𝐬</m:t>
                        </m:r>
                        <m:r>
                          <a:rPr lang="en-GB" sz="2000" b="1" i="0" u="none" strike="noStrike" cap="none" smtClean="0">
                            <a:solidFill>
                              <a:schemeClr val="accent1"/>
                            </a:solidFill>
                            <a:latin typeface="Cambria Math" panose="02040503050406030204" pitchFamily="18" charset="0"/>
                            <a:sym typeface="Century Gothic"/>
                          </a:rPr>
                          <m:t> </m:t>
                        </m:r>
                        <m:r>
                          <a:rPr lang="en-GB" sz="2000" b="1" i="0" u="none" strike="noStrike" cap="none" smtClean="0">
                            <a:solidFill>
                              <a:schemeClr val="accent1"/>
                            </a:solidFill>
                            <a:latin typeface="Cambria Math" panose="02040503050406030204" pitchFamily="18" charset="0"/>
                            <a:sym typeface="Century Gothic"/>
                          </a:rPr>
                          <m:t>𝐨𝐟</m:t>
                        </m:r>
                        <m:r>
                          <a:rPr lang="en-GB" sz="2000" b="1" i="0" u="none" strike="noStrike" cap="none" smtClean="0">
                            <a:solidFill>
                              <a:schemeClr val="accent1"/>
                            </a:solidFill>
                            <a:latin typeface="Cambria Math" panose="02040503050406030204" pitchFamily="18" charset="0"/>
                            <a:sym typeface="Century Gothic"/>
                          </a:rPr>
                          <m:t> </m:t>
                        </m:r>
                        <m:r>
                          <a:rPr lang="en-GB" sz="2000" b="1" i="0" u="none" strike="noStrike" cap="none" smtClean="0">
                            <a:solidFill>
                              <a:schemeClr val="accent1"/>
                            </a:solidFill>
                            <a:latin typeface="Cambria Math" panose="02040503050406030204" pitchFamily="18" charset="0"/>
                            <a:sym typeface="Century Gothic"/>
                          </a:rPr>
                          <m:t>𝐞𝐥𝐞𝐦𝐞𝐧𝐭</m:t>
                        </m:r>
                      </m:num>
                      <m:den>
                        <m:r>
                          <a:rPr lang="en-GB" sz="2000" b="1" i="0" u="none" strike="noStrike" cap="none" smtClean="0">
                            <a:solidFill>
                              <a:schemeClr val="accent1"/>
                            </a:solidFill>
                            <a:latin typeface="Cambria Math" panose="02040503050406030204" pitchFamily="18" charset="0"/>
                            <a:sym typeface="Century Gothic"/>
                          </a:rPr>
                          <m:t>𝐦𝐚𝐬𝐬</m:t>
                        </m:r>
                        <m:r>
                          <a:rPr lang="en-GB" sz="2000" b="1" i="0" u="none" strike="noStrike" cap="none" smtClean="0">
                            <a:solidFill>
                              <a:schemeClr val="accent1"/>
                            </a:solidFill>
                            <a:latin typeface="Cambria Math" panose="02040503050406030204" pitchFamily="18" charset="0"/>
                            <a:sym typeface="Century Gothic"/>
                          </a:rPr>
                          <m:t> </m:t>
                        </m:r>
                        <m:r>
                          <a:rPr lang="en-GB" sz="2000" b="1" i="0" u="none" strike="noStrike" cap="none" smtClean="0">
                            <a:solidFill>
                              <a:schemeClr val="accent1"/>
                            </a:solidFill>
                            <a:latin typeface="Cambria Math" panose="02040503050406030204" pitchFamily="18" charset="0"/>
                            <a:sym typeface="Century Gothic"/>
                          </a:rPr>
                          <m:t>𝐨𝐟</m:t>
                        </m:r>
                        <m:r>
                          <a:rPr lang="en-GB" sz="2000" b="1" i="0" u="none" strike="noStrike" cap="none" smtClean="0">
                            <a:solidFill>
                              <a:schemeClr val="accent1"/>
                            </a:solidFill>
                            <a:latin typeface="Cambria Math" panose="02040503050406030204" pitchFamily="18" charset="0"/>
                            <a:sym typeface="Century Gothic"/>
                          </a:rPr>
                          <m:t> </m:t>
                        </m:r>
                        <m:r>
                          <a:rPr lang="en-GB" sz="2000" b="1" i="0" u="none" strike="noStrike" cap="none" smtClean="0">
                            <a:solidFill>
                              <a:schemeClr val="accent1"/>
                            </a:solidFill>
                            <a:latin typeface="Cambria Math" panose="02040503050406030204" pitchFamily="18" charset="0"/>
                            <a:sym typeface="Century Gothic"/>
                          </a:rPr>
                          <m:t>𝐜𝐨𝐦𝐩𝐨𝐮𝐧𝐝</m:t>
                        </m:r>
                      </m:den>
                    </m:f>
                    <m:r>
                      <a:rPr lang="en-GB" sz="2000" b="1" i="0" u="none" strike="noStrike" cap="none" smtClean="0">
                        <a:solidFill>
                          <a:schemeClr val="accent1"/>
                        </a:solidFill>
                        <a:latin typeface="Cambria Math" panose="02040503050406030204" pitchFamily="18" charset="0"/>
                        <a:ea typeface="Century Gothic"/>
                        <a:cs typeface="Century Gothic"/>
                        <a:sym typeface="Century Gothic"/>
                      </a:rPr>
                      <m:t> </m:t>
                    </m:r>
                    <m:r>
                      <a:rPr lang="en-GB" sz="2000" b="1" i="0" u="none" strike="noStrike" cap="none" smtClean="0">
                        <a:solidFill>
                          <a:schemeClr val="accent1"/>
                        </a:solidFill>
                        <a:latin typeface="Cambria Math" panose="02040503050406030204" pitchFamily="18" charset="0"/>
                        <a:ea typeface="Cambria Math" panose="02040503050406030204" pitchFamily="18" charset="0"/>
                        <a:cs typeface="Century Gothic"/>
                        <a:sym typeface="Century Gothic"/>
                      </a:rPr>
                      <m:t>× </m:t>
                    </m:r>
                    <m:r>
                      <a:rPr lang="en-GB" sz="2000" b="1" i="0" u="none" strike="noStrike" cap="none" smtClean="0">
                        <a:solidFill>
                          <a:schemeClr val="accent1"/>
                        </a:solidFill>
                        <a:latin typeface="Cambria Math" panose="02040503050406030204" pitchFamily="18" charset="0"/>
                        <a:ea typeface="Cambria Math" panose="02040503050406030204" pitchFamily="18" charset="0"/>
                        <a:cs typeface="Century Gothic"/>
                        <a:sym typeface="Century Gothic"/>
                      </a:rPr>
                      <m:t>𝟏𝟎𝟎</m:t>
                    </m:r>
                  </m:oMath>
                </a14:m>
                <a:r>
                  <a:rPr lang="en-GB" sz="2000" b="1" u="none" strike="noStrike" cap="none" dirty="0">
                    <a:solidFill>
                      <a:schemeClr val="accent1"/>
                    </a:solidFill>
                    <a:latin typeface="Century Gothic"/>
                    <a:ea typeface="Century Gothic"/>
                    <a:cs typeface="Century Gothic"/>
                    <a:sym typeface="Century Gothic"/>
                  </a:rPr>
                  <a:t> </a:t>
                </a:r>
              </a:p>
              <a:p>
                <a:pPr>
                  <a:buClr>
                    <a:srgbClr val="000000"/>
                  </a:buClr>
                  <a:buSzPts val="2400"/>
                </a:pPr>
                <a14:m>
                  <m:oMathPara xmlns:m="http://schemas.openxmlformats.org/officeDocument/2006/math">
                    <m:oMathParaPr>
                      <m:jc m:val="left"/>
                    </m:oMathParaPr>
                    <m:oMath xmlns:m="http://schemas.openxmlformats.org/officeDocument/2006/math">
                      <m:r>
                        <a:rPr lang="ar-AE" b="1" i="0">
                          <a:solidFill>
                            <a:schemeClr val="accent1"/>
                          </a:solidFill>
                          <a:latin typeface="Cambria Math" panose="02040503050406030204" pitchFamily="18" charset="0"/>
                          <a:ea typeface="Century Gothic"/>
                          <a:cs typeface="Century Gothic"/>
                          <a:sym typeface="Century Gothic"/>
                        </a:rPr>
                        <m:t>% </m:t>
                      </m:r>
                      <m:r>
                        <a:rPr lang="ar-AE" b="1" i="0">
                          <a:solidFill>
                            <a:schemeClr val="accent1"/>
                          </a:solidFill>
                          <a:latin typeface="Cambria Math" panose="02040503050406030204" pitchFamily="18" charset="0"/>
                          <a:ea typeface="Century Gothic"/>
                          <a:cs typeface="Century Gothic"/>
                          <a:sym typeface="Century Gothic"/>
                        </a:rPr>
                        <m:t>𝐛𝐲</m:t>
                      </m:r>
                      <m:r>
                        <a:rPr lang="ar-AE" b="1" i="0">
                          <a:solidFill>
                            <a:schemeClr val="accent1"/>
                          </a:solidFill>
                          <a:latin typeface="Cambria Math" panose="02040503050406030204" pitchFamily="18" charset="0"/>
                          <a:ea typeface="Century Gothic"/>
                          <a:cs typeface="Century Gothic"/>
                          <a:sym typeface="Century Gothic"/>
                        </a:rPr>
                        <m:t> </m:t>
                      </m:r>
                      <m:r>
                        <a:rPr lang="ar-AE" b="1" i="0">
                          <a:solidFill>
                            <a:schemeClr val="accent1"/>
                          </a:solidFill>
                          <a:latin typeface="Cambria Math" panose="02040503050406030204" pitchFamily="18" charset="0"/>
                          <a:ea typeface="Century Gothic"/>
                          <a:cs typeface="Century Gothic"/>
                          <a:sym typeface="Century Gothic"/>
                        </a:rPr>
                        <m:t>𝐦𝐚𝐬𝐬</m:t>
                      </m:r>
                      <m:r>
                        <a:rPr lang="ar-AE" b="1" i="0">
                          <a:solidFill>
                            <a:schemeClr val="accent1"/>
                          </a:solidFill>
                          <a:latin typeface="Cambria Math" panose="02040503050406030204" pitchFamily="18" charset="0"/>
                          <a:ea typeface="Century Gothic"/>
                          <a:cs typeface="Century Gothic"/>
                          <a:sym typeface="Century Gothic"/>
                        </a:rPr>
                        <m:t>= </m:t>
                      </m:r>
                      <m:f>
                        <m:fPr>
                          <m:ctrlPr>
                            <a:rPr lang="ar-AE" b="1" i="1">
                              <a:solidFill>
                                <a:schemeClr val="accent1"/>
                              </a:solidFill>
                              <a:latin typeface="Cambria Math" panose="02040503050406030204" pitchFamily="18" charset="0"/>
                              <a:sym typeface="Century Gothic"/>
                            </a:rPr>
                          </m:ctrlPr>
                        </m:fPr>
                        <m:num>
                          <m:r>
                            <a:rPr lang="en-GB" b="1" i="0" smtClean="0">
                              <a:solidFill>
                                <a:schemeClr val="accent1"/>
                              </a:solidFill>
                              <a:latin typeface="Cambria Math" panose="02040503050406030204" pitchFamily="18" charset="0"/>
                              <a:sym typeface="Century Gothic"/>
                            </a:rPr>
                            <m:t>𝟑</m:t>
                          </m:r>
                        </m:num>
                        <m:den>
                          <m:r>
                            <a:rPr lang="en-GB" b="1" i="0" smtClean="0">
                              <a:solidFill>
                                <a:schemeClr val="accent1"/>
                              </a:solidFill>
                              <a:latin typeface="Cambria Math" panose="02040503050406030204" pitchFamily="18" charset="0"/>
                              <a:sym typeface="Century Gothic"/>
                            </a:rPr>
                            <m:t>𝟏𝟕</m:t>
                          </m:r>
                        </m:den>
                      </m:f>
                      <m:r>
                        <a:rPr lang="ar-AE" b="1" i="0">
                          <a:solidFill>
                            <a:schemeClr val="accent1"/>
                          </a:solidFill>
                          <a:latin typeface="Cambria Math" panose="02040503050406030204" pitchFamily="18" charset="0"/>
                          <a:ea typeface="Century Gothic"/>
                          <a:cs typeface="Century Gothic"/>
                          <a:sym typeface="Century Gothic"/>
                        </a:rPr>
                        <m:t> </m:t>
                      </m:r>
                      <m:r>
                        <a:rPr lang="en-GB" b="1" i="0" smtClean="0">
                          <a:solidFill>
                            <a:schemeClr val="accent1"/>
                          </a:solidFill>
                          <a:latin typeface="Cambria Math" panose="02040503050406030204" pitchFamily="18" charset="0"/>
                          <a:ea typeface="Cambria Math" panose="02040503050406030204" pitchFamily="18" charset="0"/>
                          <a:cs typeface="Century Gothic"/>
                          <a:sym typeface="Century Gothic"/>
                        </a:rPr>
                        <m:t>× </m:t>
                      </m:r>
                      <m:r>
                        <a:rPr lang="en-GB" b="1" i="0" smtClean="0">
                          <a:solidFill>
                            <a:schemeClr val="accent1"/>
                          </a:solidFill>
                          <a:latin typeface="Cambria Math" panose="02040503050406030204" pitchFamily="18" charset="0"/>
                          <a:ea typeface="Cambria Math" panose="02040503050406030204" pitchFamily="18" charset="0"/>
                          <a:cs typeface="Century Gothic"/>
                          <a:sym typeface="Century Gothic"/>
                        </a:rPr>
                        <m:t>𝟏𝟎𝟎</m:t>
                      </m:r>
                    </m:oMath>
                  </m:oMathPara>
                </a14:m>
                <a:endParaRPr lang="en-GB" sz="2000" b="1" dirty="0">
                  <a:solidFill>
                    <a:schemeClr val="accent1"/>
                  </a:solidFill>
                  <a:latin typeface="Arial"/>
                  <a:ea typeface="Cambria Math" panose="02040503050406030204" pitchFamily="18" charset="0"/>
                  <a:cs typeface="Century Gothic"/>
                  <a:sym typeface="Century Gothic"/>
                </a:endParaRPr>
              </a:p>
              <a:p>
                <a:pPr>
                  <a:buClr>
                    <a:srgbClr val="000000"/>
                  </a:buClr>
                  <a:buSzPts val="2400"/>
                </a:pPr>
                <a14:m>
                  <m:oMathPara xmlns:m="http://schemas.openxmlformats.org/officeDocument/2006/math">
                    <m:oMathParaPr>
                      <m:jc m:val="left"/>
                    </m:oMathParaPr>
                    <m:oMath xmlns:m="http://schemas.openxmlformats.org/officeDocument/2006/math">
                      <m:r>
                        <a:rPr lang="ar-AE" sz="2000" b="1" i="0">
                          <a:solidFill>
                            <a:schemeClr val="accent1"/>
                          </a:solidFill>
                          <a:latin typeface="Cambria Math" panose="02040503050406030204" pitchFamily="18" charset="0"/>
                          <a:ea typeface="Century Gothic"/>
                          <a:cs typeface="Century Gothic"/>
                          <a:sym typeface="Century Gothic"/>
                        </a:rPr>
                        <m:t>% </m:t>
                      </m:r>
                      <m:r>
                        <a:rPr lang="ar-AE" sz="2000" b="1" i="0">
                          <a:solidFill>
                            <a:schemeClr val="accent1"/>
                          </a:solidFill>
                          <a:latin typeface="Cambria Math" panose="02040503050406030204" pitchFamily="18" charset="0"/>
                          <a:ea typeface="Century Gothic"/>
                          <a:cs typeface="Century Gothic"/>
                          <a:sym typeface="Century Gothic"/>
                        </a:rPr>
                        <m:t>𝐛𝐲</m:t>
                      </m:r>
                      <m:r>
                        <a:rPr lang="ar-AE" sz="2000" b="1" i="0">
                          <a:solidFill>
                            <a:schemeClr val="accent1"/>
                          </a:solidFill>
                          <a:latin typeface="Cambria Math" panose="02040503050406030204" pitchFamily="18" charset="0"/>
                          <a:ea typeface="Century Gothic"/>
                          <a:cs typeface="Century Gothic"/>
                          <a:sym typeface="Century Gothic"/>
                        </a:rPr>
                        <m:t> </m:t>
                      </m:r>
                      <m:r>
                        <a:rPr lang="ar-AE" sz="2000" b="1" i="0">
                          <a:solidFill>
                            <a:schemeClr val="accent1"/>
                          </a:solidFill>
                          <a:latin typeface="Cambria Math" panose="02040503050406030204" pitchFamily="18" charset="0"/>
                          <a:ea typeface="Century Gothic"/>
                          <a:cs typeface="Century Gothic"/>
                          <a:sym typeface="Century Gothic"/>
                        </a:rPr>
                        <m:t>𝐦𝐚𝐬𝐬</m:t>
                      </m:r>
                      <m:r>
                        <a:rPr lang="ar-AE" sz="2000" b="1" i="0">
                          <a:solidFill>
                            <a:schemeClr val="accent1"/>
                          </a:solidFill>
                          <a:latin typeface="Cambria Math" panose="02040503050406030204" pitchFamily="18" charset="0"/>
                          <a:ea typeface="Century Gothic"/>
                          <a:cs typeface="Century Gothic"/>
                          <a:sym typeface="Century Gothic"/>
                        </a:rPr>
                        <m:t>=</m:t>
                      </m:r>
                      <m:r>
                        <a:rPr lang="en-GB" sz="2000" b="1" i="0" smtClean="0">
                          <a:solidFill>
                            <a:schemeClr val="accent1"/>
                          </a:solidFill>
                          <a:latin typeface="Cambria Math" panose="02040503050406030204" pitchFamily="18" charset="0"/>
                          <a:sym typeface="Century Gothic"/>
                        </a:rPr>
                        <m:t>𝟏𝟕</m:t>
                      </m:r>
                      <m:r>
                        <a:rPr lang="en-GB" sz="2000" b="1" i="0" smtClean="0">
                          <a:solidFill>
                            <a:schemeClr val="accent1"/>
                          </a:solidFill>
                          <a:latin typeface="Cambria Math" panose="02040503050406030204" pitchFamily="18" charset="0"/>
                          <a:sym typeface="Century Gothic"/>
                        </a:rPr>
                        <m:t>.</m:t>
                      </m:r>
                      <m:r>
                        <a:rPr lang="en-GB" sz="2000" b="1" i="0" smtClean="0">
                          <a:solidFill>
                            <a:schemeClr val="accent1"/>
                          </a:solidFill>
                          <a:latin typeface="Cambria Math" panose="02040503050406030204" pitchFamily="18" charset="0"/>
                          <a:sym typeface="Century Gothic"/>
                        </a:rPr>
                        <m:t>𝟔𝟓</m:t>
                      </m:r>
                      <m:r>
                        <a:rPr lang="en-GB" sz="2000" b="1" i="0" smtClean="0">
                          <a:solidFill>
                            <a:schemeClr val="accent1"/>
                          </a:solidFill>
                          <a:latin typeface="Cambria Math" panose="02040503050406030204" pitchFamily="18" charset="0"/>
                          <a:sym typeface="Century Gothic"/>
                        </a:rPr>
                        <m:t> %</m:t>
                      </m:r>
                    </m:oMath>
                  </m:oMathPara>
                </a14:m>
                <a:endParaRPr lang="ar-AE" sz="2000" b="1" dirty="0">
                  <a:solidFill>
                    <a:schemeClr val="accent1"/>
                  </a:solidFill>
                  <a:latin typeface="Arial"/>
                  <a:ea typeface="Arial"/>
                  <a:cs typeface="Arial"/>
                  <a:sym typeface="Arial"/>
                </a:endParaRPr>
              </a:p>
            </p:txBody>
          </p:sp>
        </mc:Choice>
        <mc:Fallback>
          <p:sp>
            <p:nvSpPr>
              <p:cNvPr id="14" name="Google Shape;103;p1">
                <a:extLst>
                  <a:ext uri="{FF2B5EF4-FFF2-40B4-BE49-F238E27FC236}">
                    <a16:creationId xmlns:a16="http://schemas.microsoft.com/office/drawing/2014/main" id="{B3F6FF51-F026-BAD8-7DD3-5852DCF1D17D}"/>
                  </a:ext>
                </a:extLst>
              </p:cNvPr>
              <p:cNvSpPr txBox="1">
                <a:spLocks noRot="1" noChangeAspect="1" noMove="1" noResize="1" noEditPoints="1" noAdjustHandles="1" noChangeArrowheads="1" noChangeShapeType="1" noTextEdit="1"/>
              </p:cNvSpPr>
              <p:nvPr/>
            </p:nvSpPr>
            <p:spPr>
              <a:xfrm>
                <a:off x="848037" y="5267664"/>
                <a:ext cx="5595626" cy="1406499"/>
              </a:xfrm>
              <a:prstGeom prst="rect">
                <a:avLst/>
              </a:prstGeom>
              <a:blipFill>
                <a:blip r:embed="rId3"/>
                <a:stretch>
                  <a:fillRect b="-7143"/>
                </a:stretch>
              </a:blipFill>
              <a:ln>
                <a:noFill/>
              </a:ln>
            </p:spPr>
            <p:txBody>
              <a:bodyPr/>
              <a:lstStyle/>
              <a:p>
                <a:r>
                  <a:rPr lang="en-GB">
                    <a:noFill/>
                  </a:rPr>
                  <a:t> </a:t>
                </a:r>
              </a:p>
            </p:txBody>
          </p:sp>
        </mc:Fallback>
      </mc:AlternateContent>
      <p:pic>
        <p:nvPicPr>
          <p:cNvPr id="2" name="Picture 1" descr="Icon&#10;&#10;Description automatically generated">
            <a:extLst>
              <a:ext uri="{FF2B5EF4-FFF2-40B4-BE49-F238E27FC236}">
                <a16:creationId xmlns:a16="http://schemas.microsoft.com/office/drawing/2014/main" id="{91CF7584-0FCC-94E6-6D64-15C0CDCCABE0}"/>
              </a:ext>
            </a:extLst>
          </p:cNvPr>
          <p:cNvPicPr>
            <a:picLocks noChangeAspect="1"/>
          </p:cNvPicPr>
          <p:nvPr/>
        </p:nvPicPr>
        <p:blipFill>
          <a:blip r:embed="rId4"/>
          <a:stretch>
            <a:fillRect/>
          </a:stretch>
        </p:blipFill>
        <p:spPr>
          <a:xfrm>
            <a:off x="10420881" y="5740340"/>
            <a:ext cx="1145669" cy="547730"/>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3046988"/>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State the relative atomic mass of carbon.</a:t>
            </a:r>
          </a:p>
          <a:p>
            <a:pPr marL="457200" indent="-457200">
              <a:buAutoNum type="arabicPeriod"/>
            </a:pPr>
            <a:r>
              <a:rPr lang="en-GB" sz="2400" dirty="0">
                <a:latin typeface="Century Gothic" panose="020B0502020202020204" pitchFamily="34" charset="0"/>
              </a:rPr>
              <a:t>State Avogadro’s number.</a:t>
            </a:r>
          </a:p>
          <a:p>
            <a:pPr marL="457200" indent="-457200">
              <a:buAutoNum type="arabicPeriod"/>
            </a:pPr>
            <a:r>
              <a:rPr lang="en-GB" sz="2400" dirty="0">
                <a:latin typeface="Century Gothic" panose="020B0502020202020204" pitchFamily="34" charset="0"/>
              </a:rPr>
              <a:t>State how many atoms would be in 12 g of carbon.</a:t>
            </a:r>
          </a:p>
          <a:p>
            <a:pPr marL="457200" indent="-457200">
              <a:buAutoNum type="arabicPeriod"/>
            </a:pPr>
            <a:r>
              <a:rPr lang="en-GB" sz="2400" dirty="0">
                <a:latin typeface="Century Gothic" panose="020B0502020202020204" pitchFamily="34" charset="0"/>
              </a:rPr>
              <a:t>State how many moles would be in 12 g of carbon. </a:t>
            </a:r>
          </a:p>
          <a:p>
            <a:pPr marL="457200" indent="-457200">
              <a:buAutoNum type="arabicPeriod"/>
            </a:pPr>
            <a:r>
              <a:rPr lang="en-GB" sz="2400" dirty="0">
                <a:latin typeface="Century Gothic" panose="020B0502020202020204" pitchFamily="34" charset="0"/>
              </a:rPr>
              <a:t>State the relative atomic mass of calcium.</a:t>
            </a:r>
          </a:p>
          <a:p>
            <a:pPr marL="457200" indent="-457200">
              <a:buAutoNum type="arabicPeriod"/>
            </a:pPr>
            <a:r>
              <a:rPr lang="en-GB" sz="2400" dirty="0">
                <a:latin typeface="Century Gothic" panose="020B0502020202020204" pitchFamily="34" charset="0"/>
              </a:rPr>
              <a:t>State how many atoms would be in 40 g of calcium.</a:t>
            </a:r>
          </a:p>
          <a:p>
            <a:pPr marL="457200" indent="-457200">
              <a:buAutoNum type="arabicPeriod"/>
            </a:pPr>
            <a:r>
              <a:rPr lang="en-GB" sz="2400" dirty="0">
                <a:latin typeface="Century Gothic" panose="020B0502020202020204" pitchFamily="34" charset="0"/>
              </a:rPr>
              <a:t>State how many moles would be in 40 g of calcium. </a:t>
            </a: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353383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2677656"/>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12</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6.02 x 10</a:t>
            </a:r>
            <a:r>
              <a:rPr lang="en-GB" sz="2400" b="1" baseline="30000" dirty="0">
                <a:solidFill>
                  <a:schemeClr val="accent2">
                    <a:lumMod val="60000"/>
                    <a:lumOff val="40000"/>
                  </a:schemeClr>
                </a:solidFill>
                <a:latin typeface="Century Gothic" panose="020B0502020202020204" pitchFamily="34" charset="0"/>
              </a:rPr>
              <a:t>23</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rPr>
              <a:t>6.02 x 10</a:t>
            </a:r>
            <a:r>
              <a:rPr lang="en-GB" sz="2400" b="1" baseline="30000" dirty="0">
                <a:solidFill>
                  <a:schemeClr val="accent2">
                    <a:lumMod val="60000"/>
                    <a:lumOff val="40000"/>
                  </a:schemeClr>
                </a:solidFill>
                <a:latin typeface="Century Gothic" panose="020B0502020202020204" pitchFamily="34" charset="0"/>
              </a:rPr>
              <a:t>23</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1 mole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40</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rPr>
              <a:t>6.02 x 10</a:t>
            </a:r>
            <a:r>
              <a:rPr lang="en-GB" sz="2400" b="1" baseline="30000" dirty="0">
                <a:solidFill>
                  <a:schemeClr val="accent2">
                    <a:lumMod val="60000"/>
                    <a:lumOff val="40000"/>
                  </a:schemeClr>
                </a:solidFill>
                <a:latin typeface="Century Gothic" panose="020B0502020202020204" pitchFamily="34" charset="0"/>
              </a:rPr>
              <a:t>23</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1 mole</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11D6E-AFC5-7D46-A96A-CE39B005C1D4}"/>
              </a:ext>
            </a:extLst>
          </p:cNvPr>
          <p:cNvSpPr>
            <a:spLocks noGrp="1"/>
          </p:cNvSpPr>
          <p:nvPr>
            <p:ph type="title"/>
          </p:nvPr>
        </p:nvSpPr>
        <p:spPr/>
        <p:txBody>
          <a:bodyPr/>
          <a:lstStyle/>
          <a:p>
            <a:r>
              <a:rPr lang="en-US" dirty="0">
                <a:latin typeface="Century Gothic" panose="020B0502020202020204" pitchFamily="34" charset="0"/>
              </a:rPr>
              <a:t>Complete the table to convert numbers to standard form.</a:t>
            </a:r>
          </a:p>
        </p:txBody>
      </p:sp>
      <p:graphicFrame>
        <p:nvGraphicFramePr>
          <p:cNvPr id="3" name="Table 3">
            <a:extLst>
              <a:ext uri="{FF2B5EF4-FFF2-40B4-BE49-F238E27FC236}">
                <a16:creationId xmlns:a16="http://schemas.microsoft.com/office/drawing/2014/main" id="{3027B880-E983-4048-A3B7-BB2479F719FA}"/>
              </a:ext>
            </a:extLst>
          </p:cNvPr>
          <p:cNvGraphicFramePr>
            <a:graphicFrameLocks noGrp="1"/>
          </p:cNvGraphicFramePr>
          <p:nvPr/>
        </p:nvGraphicFramePr>
        <p:xfrm>
          <a:off x="539999" y="1117231"/>
          <a:ext cx="10620000" cy="4819918"/>
        </p:xfrm>
        <a:graphic>
          <a:graphicData uri="http://schemas.openxmlformats.org/drawingml/2006/table">
            <a:tbl>
              <a:tblPr firstRow="1" bandRow="1">
                <a:tableStyleId>{5940675A-B579-460E-94D1-54222C63F5DA}</a:tableStyleId>
              </a:tblPr>
              <a:tblGrid>
                <a:gridCol w="5310000">
                  <a:extLst>
                    <a:ext uri="{9D8B030D-6E8A-4147-A177-3AD203B41FA5}">
                      <a16:colId xmlns:a16="http://schemas.microsoft.com/office/drawing/2014/main" val="3470498388"/>
                    </a:ext>
                  </a:extLst>
                </a:gridCol>
                <a:gridCol w="5310000">
                  <a:extLst>
                    <a:ext uri="{9D8B030D-6E8A-4147-A177-3AD203B41FA5}">
                      <a16:colId xmlns:a16="http://schemas.microsoft.com/office/drawing/2014/main" val="2064203623"/>
                    </a:ext>
                  </a:extLst>
                </a:gridCol>
              </a:tblGrid>
              <a:tr h="570994">
                <a:tc>
                  <a:txBody>
                    <a:bodyPr/>
                    <a:lstStyle/>
                    <a:p>
                      <a:pPr algn="ctr"/>
                      <a:r>
                        <a:rPr lang="en-US" sz="2400" b="1">
                          <a:latin typeface="Century Gothic" panose="020B0502020202020204" pitchFamily="34" charset="0"/>
                        </a:rPr>
                        <a:t>Decimal </a:t>
                      </a:r>
                    </a:p>
                  </a:txBody>
                  <a:tcPr anchor="ctr"/>
                </a:tc>
                <a:tc>
                  <a:txBody>
                    <a:bodyPr/>
                    <a:lstStyle/>
                    <a:p>
                      <a:pPr algn="ctr"/>
                      <a:r>
                        <a:rPr lang="en-US" sz="2400" b="1">
                          <a:latin typeface="Century Gothic" panose="020B0502020202020204" pitchFamily="34" charset="0"/>
                        </a:rPr>
                        <a:t>Standard Form (Scientific Notation)</a:t>
                      </a:r>
                    </a:p>
                  </a:txBody>
                  <a:tcPr anchor="ctr"/>
                </a:tc>
                <a:extLst>
                  <a:ext uri="{0D108BD9-81ED-4DB2-BD59-A6C34878D82A}">
                    <a16:rowId xmlns:a16="http://schemas.microsoft.com/office/drawing/2014/main" val="405319288"/>
                  </a:ext>
                </a:extLst>
              </a:tr>
              <a:tr h="570994">
                <a:tc>
                  <a:txBody>
                    <a:bodyPr/>
                    <a:lstStyle/>
                    <a:p>
                      <a:pPr algn="ctr"/>
                      <a:r>
                        <a:rPr lang="en-US" sz="2400">
                          <a:latin typeface="Century Gothic" panose="020B0502020202020204" pitchFamily="34" charset="0"/>
                        </a:rPr>
                        <a:t>67,000,000,000</a:t>
                      </a:r>
                    </a:p>
                  </a:txBody>
                  <a:tcPr anchor="ctr"/>
                </a:tc>
                <a:tc>
                  <a:txBody>
                    <a:bodyPr/>
                    <a:lstStyle/>
                    <a:p>
                      <a:pPr algn="ctr"/>
                      <a:endParaRPr lang="en-US" sz="2400">
                        <a:latin typeface="Century Gothic" panose="020B0502020202020204" pitchFamily="34" charset="0"/>
                      </a:endParaRPr>
                    </a:p>
                  </a:txBody>
                  <a:tcPr anchor="ctr"/>
                </a:tc>
                <a:extLst>
                  <a:ext uri="{0D108BD9-81ED-4DB2-BD59-A6C34878D82A}">
                    <a16:rowId xmlns:a16="http://schemas.microsoft.com/office/drawing/2014/main" val="960191930"/>
                  </a:ext>
                </a:extLst>
              </a:tr>
              <a:tr h="570994">
                <a:tc>
                  <a:txBody>
                    <a:bodyPr/>
                    <a:lstStyle/>
                    <a:p>
                      <a:pPr algn="ctr"/>
                      <a:r>
                        <a:rPr lang="en-US" sz="2400">
                          <a:latin typeface="Century Gothic" panose="020B0502020202020204" pitchFamily="34" charset="0"/>
                        </a:rPr>
                        <a:t>40,000,000,000,000,000</a:t>
                      </a:r>
                    </a:p>
                  </a:txBody>
                  <a:tcPr anchor="ctr"/>
                </a:tc>
                <a:tc>
                  <a:txBody>
                    <a:bodyPr/>
                    <a:lstStyle/>
                    <a:p>
                      <a:pPr algn="ctr"/>
                      <a:endParaRPr lang="en-US" sz="2400">
                        <a:latin typeface="Century Gothic" panose="020B0502020202020204" pitchFamily="34" charset="0"/>
                      </a:endParaRPr>
                    </a:p>
                  </a:txBody>
                  <a:tcPr anchor="ctr"/>
                </a:tc>
                <a:extLst>
                  <a:ext uri="{0D108BD9-81ED-4DB2-BD59-A6C34878D82A}">
                    <a16:rowId xmlns:a16="http://schemas.microsoft.com/office/drawing/2014/main" val="2017940251"/>
                  </a:ext>
                </a:extLst>
              </a:tr>
              <a:tr h="570994">
                <a:tc>
                  <a:txBody>
                    <a:bodyPr/>
                    <a:lstStyle/>
                    <a:p>
                      <a:pPr algn="ctr"/>
                      <a:r>
                        <a:rPr lang="en-US" sz="2400">
                          <a:latin typeface="Century Gothic" panose="020B0502020202020204" pitchFamily="34" charset="0"/>
                        </a:rPr>
                        <a:t>4,300,000</a:t>
                      </a:r>
                    </a:p>
                  </a:txBody>
                  <a:tcPr anchor="ctr"/>
                </a:tc>
                <a:tc>
                  <a:txBody>
                    <a:bodyPr/>
                    <a:lstStyle/>
                    <a:p>
                      <a:pPr algn="ctr"/>
                      <a:endParaRPr lang="en-US" sz="2400">
                        <a:latin typeface="Century Gothic" panose="020B0502020202020204" pitchFamily="34" charset="0"/>
                      </a:endParaRPr>
                    </a:p>
                  </a:txBody>
                  <a:tcPr anchor="ctr"/>
                </a:tc>
                <a:extLst>
                  <a:ext uri="{0D108BD9-81ED-4DB2-BD59-A6C34878D82A}">
                    <a16:rowId xmlns:a16="http://schemas.microsoft.com/office/drawing/2014/main" val="1189199841"/>
                  </a:ext>
                </a:extLst>
              </a:tr>
              <a:tr h="570994">
                <a:tc>
                  <a:txBody>
                    <a:bodyPr/>
                    <a:lstStyle/>
                    <a:p>
                      <a:pPr algn="ctr"/>
                      <a:r>
                        <a:rPr lang="en-US" sz="2400">
                          <a:latin typeface="Century Gothic" panose="020B0502020202020204" pitchFamily="34" charset="0"/>
                        </a:rPr>
                        <a:t>65,430,000</a:t>
                      </a:r>
                    </a:p>
                  </a:txBody>
                  <a:tcPr anchor="ctr"/>
                </a:tc>
                <a:tc>
                  <a:txBody>
                    <a:bodyPr/>
                    <a:lstStyle/>
                    <a:p>
                      <a:pPr algn="ctr"/>
                      <a:endParaRPr lang="en-US" sz="2400">
                        <a:latin typeface="Century Gothic" panose="020B0502020202020204" pitchFamily="34" charset="0"/>
                      </a:endParaRPr>
                    </a:p>
                  </a:txBody>
                  <a:tcPr anchor="ctr"/>
                </a:tc>
                <a:extLst>
                  <a:ext uri="{0D108BD9-81ED-4DB2-BD59-A6C34878D82A}">
                    <a16:rowId xmlns:a16="http://schemas.microsoft.com/office/drawing/2014/main" val="655661795"/>
                  </a:ext>
                </a:extLst>
              </a:tr>
              <a:tr h="570994">
                <a:tc>
                  <a:txBody>
                    <a:bodyPr/>
                    <a:lstStyle/>
                    <a:p>
                      <a:pPr algn="ctr"/>
                      <a:r>
                        <a:rPr lang="en-US" sz="2400">
                          <a:latin typeface="Century Gothic" panose="020B0502020202020204" pitchFamily="34" charset="0"/>
                        </a:rPr>
                        <a:t>0.00000000004</a:t>
                      </a:r>
                    </a:p>
                  </a:txBody>
                  <a:tcPr anchor="ctr"/>
                </a:tc>
                <a:tc>
                  <a:txBody>
                    <a:bodyPr/>
                    <a:lstStyle/>
                    <a:p>
                      <a:pPr algn="ctr"/>
                      <a:endParaRPr lang="en-US" sz="2400">
                        <a:latin typeface="Century Gothic" panose="020B0502020202020204" pitchFamily="34" charset="0"/>
                      </a:endParaRPr>
                    </a:p>
                  </a:txBody>
                  <a:tcPr anchor="ctr"/>
                </a:tc>
                <a:extLst>
                  <a:ext uri="{0D108BD9-81ED-4DB2-BD59-A6C34878D82A}">
                    <a16:rowId xmlns:a16="http://schemas.microsoft.com/office/drawing/2014/main" val="3325029226"/>
                  </a:ext>
                </a:extLst>
              </a:tr>
              <a:tr h="570994">
                <a:tc>
                  <a:txBody>
                    <a:bodyPr/>
                    <a:lstStyle/>
                    <a:p>
                      <a:pPr algn="ctr"/>
                      <a:r>
                        <a:rPr lang="en-US" sz="2400">
                          <a:latin typeface="Century Gothic" panose="020B0502020202020204" pitchFamily="34" charset="0"/>
                        </a:rPr>
                        <a:t>0.0000000654</a:t>
                      </a:r>
                    </a:p>
                  </a:txBody>
                  <a:tcPr anchor="ctr"/>
                </a:tc>
                <a:tc>
                  <a:txBody>
                    <a:bodyPr/>
                    <a:lstStyle/>
                    <a:p>
                      <a:pPr algn="ctr"/>
                      <a:endParaRPr lang="en-US" sz="2400">
                        <a:latin typeface="Century Gothic" panose="020B0502020202020204" pitchFamily="34" charset="0"/>
                      </a:endParaRPr>
                    </a:p>
                  </a:txBody>
                  <a:tcPr anchor="ctr"/>
                </a:tc>
                <a:extLst>
                  <a:ext uri="{0D108BD9-81ED-4DB2-BD59-A6C34878D82A}">
                    <a16:rowId xmlns:a16="http://schemas.microsoft.com/office/drawing/2014/main" val="3587485950"/>
                  </a:ext>
                </a:extLst>
              </a:tr>
              <a:tr h="570994">
                <a:tc>
                  <a:txBody>
                    <a:bodyPr/>
                    <a:lstStyle/>
                    <a:p>
                      <a:pPr algn="ctr"/>
                      <a:r>
                        <a:rPr lang="en-US" sz="2400">
                          <a:latin typeface="Century Gothic" panose="020B0502020202020204" pitchFamily="34" charset="0"/>
                        </a:rPr>
                        <a:t>0.002</a:t>
                      </a:r>
                    </a:p>
                  </a:txBody>
                  <a:tcPr anchor="ctr"/>
                </a:tc>
                <a:tc>
                  <a:txBody>
                    <a:bodyPr/>
                    <a:lstStyle/>
                    <a:p>
                      <a:pPr algn="ctr"/>
                      <a:endParaRPr lang="en-US" sz="2400">
                        <a:latin typeface="Century Gothic" panose="020B0502020202020204" pitchFamily="34" charset="0"/>
                      </a:endParaRPr>
                    </a:p>
                  </a:txBody>
                  <a:tcPr anchor="ctr"/>
                </a:tc>
                <a:extLst>
                  <a:ext uri="{0D108BD9-81ED-4DB2-BD59-A6C34878D82A}">
                    <a16:rowId xmlns:a16="http://schemas.microsoft.com/office/drawing/2014/main" val="1098008869"/>
                  </a:ext>
                </a:extLst>
              </a:tr>
            </a:tbl>
          </a:graphicData>
        </a:graphic>
      </p:graphicFrame>
      <p:sp>
        <p:nvSpPr>
          <p:cNvPr id="4" name="TextBox 3">
            <a:extLst>
              <a:ext uri="{FF2B5EF4-FFF2-40B4-BE49-F238E27FC236}">
                <a16:creationId xmlns:a16="http://schemas.microsoft.com/office/drawing/2014/main" id="{AF9BD3DF-F330-EB49-91F8-ABCBCA21B4FE}"/>
              </a:ext>
            </a:extLst>
          </p:cNvPr>
          <p:cNvSpPr txBox="1"/>
          <p:nvPr/>
        </p:nvSpPr>
        <p:spPr>
          <a:xfrm>
            <a:off x="7692887" y="2007704"/>
            <a:ext cx="1540806"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6.7 x 10</a:t>
            </a:r>
            <a:r>
              <a:rPr lang="en-US" sz="2400" b="1" baseline="30000">
                <a:solidFill>
                  <a:schemeClr val="accent1"/>
                </a:solidFill>
                <a:latin typeface="Century Gothic" panose="020B0502020202020204" pitchFamily="34" charset="0"/>
              </a:rPr>
              <a:t>10</a:t>
            </a:r>
            <a:endParaRPr lang="en-US" sz="2400" b="1">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80E400D3-F165-D149-BD75-9AB59DEBA88D}"/>
              </a:ext>
            </a:extLst>
          </p:cNvPr>
          <p:cNvSpPr txBox="1"/>
          <p:nvPr/>
        </p:nvSpPr>
        <p:spPr>
          <a:xfrm>
            <a:off x="7692887" y="2596012"/>
            <a:ext cx="1281120"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4 x 10</a:t>
            </a:r>
            <a:r>
              <a:rPr lang="en-US" sz="2400" b="1" baseline="30000">
                <a:solidFill>
                  <a:schemeClr val="accent1"/>
                </a:solidFill>
                <a:latin typeface="Century Gothic" panose="020B0502020202020204" pitchFamily="34" charset="0"/>
              </a:rPr>
              <a:t>16</a:t>
            </a:r>
            <a:endParaRPr lang="en-US" sz="2400" b="1">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A89EE8B6-092D-E64A-A431-B50F7B6025BE}"/>
              </a:ext>
            </a:extLst>
          </p:cNvPr>
          <p:cNvSpPr txBox="1"/>
          <p:nvPr/>
        </p:nvSpPr>
        <p:spPr>
          <a:xfrm>
            <a:off x="7712765" y="3129009"/>
            <a:ext cx="1425390"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4.3 x 10</a:t>
            </a:r>
            <a:r>
              <a:rPr lang="en-US" sz="2400" b="1" baseline="30000">
                <a:solidFill>
                  <a:schemeClr val="accent1"/>
                </a:solidFill>
                <a:latin typeface="Century Gothic" panose="020B0502020202020204" pitchFamily="34" charset="0"/>
              </a:rPr>
              <a:t>6</a:t>
            </a:r>
            <a:endParaRPr lang="en-US" sz="2400" b="1">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6163C1B3-C02C-8743-8F13-E4209D9BEE74}"/>
              </a:ext>
            </a:extLst>
          </p:cNvPr>
          <p:cNvSpPr txBox="1"/>
          <p:nvPr/>
        </p:nvSpPr>
        <p:spPr>
          <a:xfrm>
            <a:off x="7712765" y="3741593"/>
            <a:ext cx="1771639"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6.543 x 10</a:t>
            </a:r>
            <a:r>
              <a:rPr lang="en-US" sz="2400" b="1" baseline="30000">
                <a:solidFill>
                  <a:schemeClr val="accent1"/>
                </a:solidFill>
                <a:latin typeface="Century Gothic" panose="020B0502020202020204" pitchFamily="34" charset="0"/>
              </a:rPr>
              <a:t>7</a:t>
            </a:r>
            <a:endParaRPr lang="en-US" sz="2400" b="1">
              <a:solidFill>
                <a:schemeClr val="accent1"/>
              </a:solidFill>
              <a:latin typeface="Century Gothic" panose="020B0502020202020204" pitchFamily="34" charset="0"/>
            </a:endParaRPr>
          </a:p>
        </p:txBody>
      </p:sp>
      <p:sp>
        <p:nvSpPr>
          <p:cNvPr id="8" name="TextBox 7">
            <a:extLst>
              <a:ext uri="{FF2B5EF4-FFF2-40B4-BE49-F238E27FC236}">
                <a16:creationId xmlns:a16="http://schemas.microsoft.com/office/drawing/2014/main" id="{1EB46FA8-1773-A641-8C15-85B1913BC49C}"/>
              </a:ext>
            </a:extLst>
          </p:cNvPr>
          <p:cNvSpPr txBox="1"/>
          <p:nvPr/>
        </p:nvSpPr>
        <p:spPr>
          <a:xfrm>
            <a:off x="7712764" y="4267418"/>
            <a:ext cx="1367682"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4 x 10</a:t>
            </a:r>
            <a:r>
              <a:rPr lang="en-US" sz="2400" b="1" baseline="30000">
                <a:solidFill>
                  <a:schemeClr val="accent1"/>
                </a:solidFill>
                <a:latin typeface="Century Gothic" panose="020B0502020202020204" pitchFamily="34" charset="0"/>
              </a:rPr>
              <a:t>-11</a:t>
            </a:r>
            <a:endParaRPr lang="en-US" sz="2400" b="1">
              <a:solidFill>
                <a:schemeClr val="accent1"/>
              </a:solidFill>
              <a:latin typeface="Century Gothic" panose="020B0502020202020204" pitchFamily="34" charset="0"/>
            </a:endParaRPr>
          </a:p>
        </p:txBody>
      </p:sp>
      <p:sp>
        <p:nvSpPr>
          <p:cNvPr id="9" name="TextBox 8">
            <a:extLst>
              <a:ext uri="{FF2B5EF4-FFF2-40B4-BE49-F238E27FC236}">
                <a16:creationId xmlns:a16="http://schemas.microsoft.com/office/drawing/2014/main" id="{467F5880-101E-DE42-B47E-0B4F3333C0C6}"/>
              </a:ext>
            </a:extLst>
          </p:cNvPr>
          <p:cNvSpPr txBox="1"/>
          <p:nvPr/>
        </p:nvSpPr>
        <p:spPr>
          <a:xfrm>
            <a:off x="7714628" y="4809443"/>
            <a:ext cx="1685077"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6.54 x 10</a:t>
            </a:r>
            <a:r>
              <a:rPr lang="en-US" sz="2400" b="1" baseline="30000">
                <a:solidFill>
                  <a:schemeClr val="accent1"/>
                </a:solidFill>
                <a:latin typeface="Century Gothic" panose="020B0502020202020204" pitchFamily="34" charset="0"/>
              </a:rPr>
              <a:t>-8</a:t>
            </a:r>
            <a:endParaRPr lang="en-US" sz="2400" b="1">
              <a:solidFill>
                <a:schemeClr val="accent1"/>
              </a:solidFill>
              <a:latin typeface="Century Gothic" panose="020B0502020202020204" pitchFamily="34" charset="0"/>
            </a:endParaRPr>
          </a:p>
        </p:txBody>
      </p:sp>
      <p:sp>
        <p:nvSpPr>
          <p:cNvPr id="10" name="TextBox 9">
            <a:extLst>
              <a:ext uri="{FF2B5EF4-FFF2-40B4-BE49-F238E27FC236}">
                <a16:creationId xmlns:a16="http://schemas.microsoft.com/office/drawing/2014/main" id="{8E0E4B54-3906-DA4C-8AF1-F49F118CE3D7}"/>
              </a:ext>
            </a:extLst>
          </p:cNvPr>
          <p:cNvSpPr txBox="1"/>
          <p:nvPr/>
        </p:nvSpPr>
        <p:spPr>
          <a:xfrm>
            <a:off x="7707915" y="5351468"/>
            <a:ext cx="1252266"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2 x 10</a:t>
            </a:r>
            <a:r>
              <a:rPr lang="en-US" sz="2400" b="1" baseline="30000">
                <a:solidFill>
                  <a:schemeClr val="accent1"/>
                </a:solidFill>
                <a:latin typeface="Century Gothic" panose="020B0502020202020204" pitchFamily="34" charset="0"/>
              </a:rPr>
              <a:t>-3</a:t>
            </a:r>
            <a:endParaRPr lang="en-US" sz="2400" b="1">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352847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39700"/>
            <a:ext cx="10620375" cy="720725"/>
          </a:xfrm>
        </p:spPr>
        <p:txBody>
          <a:bodyPr/>
          <a:lstStyle/>
          <a:p>
            <a:r>
              <a:rPr lang="en-US" sz="2600" b="1" dirty="0">
                <a:latin typeface="Century Gothic" panose="020B0502020202020204" pitchFamily="34" charset="0"/>
              </a:rPr>
              <a:t>I: Moles and atoms</a:t>
            </a:r>
          </a:p>
        </p:txBody>
      </p:sp>
      <p:sp>
        <p:nvSpPr>
          <p:cNvPr id="8" name="TextBox 7">
            <a:extLst>
              <a:ext uri="{FF2B5EF4-FFF2-40B4-BE49-F238E27FC236}">
                <a16:creationId xmlns:a16="http://schemas.microsoft.com/office/drawing/2014/main" id="{1F764C78-3DE1-44A0-B656-FB67A825BB1A}"/>
              </a:ext>
            </a:extLst>
          </p:cNvPr>
          <p:cNvSpPr txBox="1"/>
          <p:nvPr/>
        </p:nvSpPr>
        <p:spPr>
          <a:xfrm>
            <a:off x="303037" y="1129034"/>
            <a:ext cx="7705846" cy="830997"/>
          </a:xfrm>
          <a:prstGeom prst="rect">
            <a:avLst/>
          </a:prstGeom>
          <a:noFill/>
        </p:spPr>
        <p:txBody>
          <a:bodyPr wrap="square">
            <a:spAutoFit/>
          </a:bodyPr>
          <a:lstStyle/>
          <a:p>
            <a:r>
              <a:rPr lang="en-US" sz="2400" dirty="0">
                <a:latin typeface="Century Gothic" panose="020B0502020202020204" pitchFamily="34" charset="0"/>
              </a:rPr>
              <a:t>One mole of any substance contains 6.02 x 10</a:t>
            </a:r>
            <a:r>
              <a:rPr lang="en-US" sz="2400" baseline="30000" dirty="0">
                <a:latin typeface="Century Gothic" panose="020B0502020202020204" pitchFamily="34" charset="0"/>
              </a:rPr>
              <a:t>23</a:t>
            </a:r>
            <a:r>
              <a:rPr lang="en-US" sz="2400" dirty="0">
                <a:latin typeface="Century Gothic" panose="020B0502020202020204" pitchFamily="34" charset="0"/>
              </a:rPr>
              <a:t> atoms or molecules of that substance. </a:t>
            </a:r>
          </a:p>
        </p:txBody>
      </p:sp>
      <p:sp>
        <p:nvSpPr>
          <p:cNvPr id="4" name="TextBox 3">
            <a:extLst>
              <a:ext uri="{FF2B5EF4-FFF2-40B4-BE49-F238E27FC236}">
                <a16:creationId xmlns:a16="http://schemas.microsoft.com/office/drawing/2014/main" id="{D07DD3C4-E122-30D7-8BA1-2E00859C39EF}"/>
              </a:ext>
            </a:extLst>
          </p:cNvPr>
          <p:cNvSpPr txBox="1"/>
          <p:nvPr/>
        </p:nvSpPr>
        <p:spPr>
          <a:xfrm>
            <a:off x="402023" y="3862579"/>
            <a:ext cx="7338848" cy="830997"/>
          </a:xfrm>
          <a:prstGeom prst="rect">
            <a:avLst/>
          </a:prstGeom>
          <a:noFill/>
        </p:spPr>
        <p:txBody>
          <a:bodyPr wrap="square">
            <a:spAutoFit/>
          </a:bodyPr>
          <a:lstStyle/>
          <a:p>
            <a:r>
              <a:rPr lang="en-US" sz="2400" i="1" dirty="0">
                <a:latin typeface="Century Gothic" panose="020B0502020202020204" pitchFamily="34" charset="0"/>
              </a:rPr>
              <a:t>What mass in grams would contain 6.02 x 10</a:t>
            </a:r>
            <a:r>
              <a:rPr lang="en-US" sz="2400" i="1" baseline="30000" dirty="0">
                <a:latin typeface="Century Gothic" panose="020B0502020202020204" pitchFamily="34" charset="0"/>
              </a:rPr>
              <a:t>23</a:t>
            </a:r>
            <a:r>
              <a:rPr lang="en-US" sz="2400" i="1" dirty="0">
                <a:latin typeface="Century Gothic" panose="020B0502020202020204" pitchFamily="34" charset="0"/>
              </a:rPr>
              <a:t> molecules of water?</a:t>
            </a:r>
          </a:p>
        </p:txBody>
      </p:sp>
      <p:sp>
        <p:nvSpPr>
          <p:cNvPr id="6" name="TextBox 5">
            <a:extLst>
              <a:ext uri="{FF2B5EF4-FFF2-40B4-BE49-F238E27FC236}">
                <a16:creationId xmlns:a16="http://schemas.microsoft.com/office/drawing/2014/main" id="{BCC5372D-8CAD-EAAC-9818-302D79004FB0}"/>
              </a:ext>
            </a:extLst>
          </p:cNvPr>
          <p:cNvSpPr txBox="1"/>
          <p:nvPr/>
        </p:nvSpPr>
        <p:spPr>
          <a:xfrm>
            <a:off x="402019" y="3007852"/>
            <a:ext cx="6660931" cy="461665"/>
          </a:xfrm>
          <a:prstGeom prst="rect">
            <a:avLst/>
          </a:prstGeom>
          <a:noFill/>
        </p:spPr>
        <p:txBody>
          <a:bodyPr wrap="square">
            <a:spAutoFit/>
          </a:bodyPr>
          <a:lstStyle/>
          <a:p>
            <a:r>
              <a:rPr lang="en-US" sz="2400" i="1" dirty="0">
                <a:latin typeface="Century Gothic" panose="020B0502020202020204" pitchFamily="34" charset="0"/>
              </a:rPr>
              <a:t>What is the relative formula mass of water?</a:t>
            </a:r>
          </a:p>
        </p:txBody>
      </p:sp>
      <p:sp>
        <p:nvSpPr>
          <p:cNvPr id="9" name="TextBox 8">
            <a:extLst>
              <a:ext uri="{FF2B5EF4-FFF2-40B4-BE49-F238E27FC236}">
                <a16:creationId xmlns:a16="http://schemas.microsoft.com/office/drawing/2014/main" id="{D4DF70A9-B6A1-F3F6-A62B-A9B781084E55}"/>
              </a:ext>
            </a:extLst>
          </p:cNvPr>
          <p:cNvSpPr txBox="1"/>
          <p:nvPr/>
        </p:nvSpPr>
        <p:spPr>
          <a:xfrm>
            <a:off x="354724" y="2109217"/>
            <a:ext cx="6132786" cy="461665"/>
          </a:xfrm>
          <a:prstGeom prst="rect">
            <a:avLst/>
          </a:prstGeom>
          <a:noFill/>
        </p:spPr>
        <p:txBody>
          <a:bodyPr wrap="square">
            <a:spAutoFit/>
          </a:bodyPr>
          <a:lstStyle/>
          <a:p>
            <a:r>
              <a:rPr lang="en-US" sz="2400" i="1" dirty="0">
                <a:latin typeface="Century Gothic" panose="020B0502020202020204" pitchFamily="34" charset="0"/>
              </a:rPr>
              <a:t>What is the chemical formula for water?</a:t>
            </a:r>
          </a:p>
        </p:txBody>
      </p:sp>
      <p:sp>
        <p:nvSpPr>
          <p:cNvPr id="10" name="TextBox 9">
            <a:extLst>
              <a:ext uri="{FF2B5EF4-FFF2-40B4-BE49-F238E27FC236}">
                <a16:creationId xmlns:a16="http://schemas.microsoft.com/office/drawing/2014/main" id="{BE256396-C6D6-A7DA-2771-3E146ACB1A1E}"/>
              </a:ext>
            </a:extLst>
          </p:cNvPr>
          <p:cNvSpPr txBox="1"/>
          <p:nvPr/>
        </p:nvSpPr>
        <p:spPr>
          <a:xfrm>
            <a:off x="381000" y="2545397"/>
            <a:ext cx="119555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2</a:t>
            </a:r>
            <a:r>
              <a:rPr lang="en-US" sz="2400" b="1" dirty="0">
                <a:solidFill>
                  <a:schemeClr val="accent1"/>
                </a:solidFill>
                <a:latin typeface="Century Gothic" panose="020B0502020202020204" pitchFamily="34" charset="0"/>
              </a:rPr>
              <a:t>O</a:t>
            </a:r>
          </a:p>
        </p:txBody>
      </p:sp>
      <p:sp>
        <p:nvSpPr>
          <p:cNvPr id="11" name="TextBox 10">
            <a:extLst>
              <a:ext uri="{FF2B5EF4-FFF2-40B4-BE49-F238E27FC236}">
                <a16:creationId xmlns:a16="http://schemas.microsoft.com/office/drawing/2014/main" id="{4000CB4C-73C6-C485-822E-AD3E64C2BBEC}"/>
              </a:ext>
            </a:extLst>
          </p:cNvPr>
          <p:cNvSpPr txBox="1"/>
          <p:nvPr/>
        </p:nvSpPr>
        <p:spPr>
          <a:xfrm>
            <a:off x="438806" y="3423010"/>
            <a:ext cx="236745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 x 1 + 16 = 18</a:t>
            </a:r>
          </a:p>
        </p:txBody>
      </p:sp>
      <p:sp>
        <p:nvSpPr>
          <p:cNvPr id="12" name="TextBox 11">
            <a:extLst>
              <a:ext uri="{FF2B5EF4-FFF2-40B4-BE49-F238E27FC236}">
                <a16:creationId xmlns:a16="http://schemas.microsoft.com/office/drawing/2014/main" id="{46BEEABB-7028-A07F-C7EC-DCC8F587D61B}"/>
              </a:ext>
            </a:extLst>
          </p:cNvPr>
          <p:cNvSpPr txBox="1"/>
          <p:nvPr/>
        </p:nvSpPr>
        <p:spPr>
          <a:xfrm>
            <a:off x="396766" y="5102802"/>
            <a:ext cx="8368861" cy="461665"/>
          </a:xfrm>
          <a:prstGeom prst="rect">
            <a:avLst/>
          </a:prstGeom>
          <a:noFill/>
        </p:spPr>
        <p:txBody>
          <a:bodyPr wrap="square">
            <a:spAutoFit/>
          </a:bodyPr>
          <a:lstStyle/>
          <a:p>
            <a:r>
              <a:rPr lang="en-US" sz="2400" i="1" dirty="0">
                <a:latin typeface="Century Gothic" panose="020B0502020202020204" pitchFamily="34" charset="0"/>
              </a:rPr>
              <a:t>What mass in grams would contain one mole of water?</a:t>
            </a:r>
          </a:p>
        </p:txBody>
      </p:sp>
      <p:sp>
        <p:nvSpPr>
          <p:cNvPr id="13" name="TextBox 12">
            <a:extLst>
              <a:ext uri="{FF2B5EF4-FFF2-40B4-BE49-F238E27FC236}">
                <a16:creationId xmlns:a16="http://schemas.microsoft.com/office/drawing/2014/main" id="{27659F16-CD87-C07B-3550-CB8737D70647}"/>
              </a:ext>
            </a:extLst>
          </p:cNvPr>
          <p:cNvSpPr txBox="1"/>
          <p:nvPr/>
        </p:nvSpPr>
        <p:spPr>
          <a:xfrm>
            <a:off x="386255" y="4678995"/>
            <a:ext cx="236745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18 g</a:t>
            </a:r>
          </a:p>
        </p:txBody>
      </p:sp>
      <p:sp>
        <p:nvSpPr>
          <p:cNvPr id="14" name="TextBox 13">
            <a:extLst>
              <a:ext uri="{FF2B5EF4-FFF2-40B4-BE49-F238E27FC236}">
                <a16:creationId xmlns:a16="http://schemas.microsoft.com/office/drawing/2014/main" id="{27D18FB1-0D4F-82B7-DCB8-46FC135113FA}"/>
              </a:ext>
            </a:extLst>
          </p:cNvPr>
          <p:cNvSpPr txBox="1"/>
          <p:nvPr/>
        </p:nvSpPr>
        <p:spPr>
          <a:xfrm>
            <a:off x="396765" y="5529233"/>
            <a:ext cx="236745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18 g</a:t>
            </a:r>
          </a:p>
        </p:txBody>
      </p:sp>
      <p:sp>
        <p:nvSpPr>
          <p:cNvPr id="15" name="TextBox 14">
            <a:extLst>
              <a:ext uri="{FF2B5EF4-FFF2-40B4-BE49-F238E27FC236}">
                <a16:creationId xmlns:a16="http://schemas.microsoft.com/office/drawing/2014/main" id="{0FF4B0D3-06F4-41CE-5662-F75278150BF1}"/>
              </a:ext>
            </a:extLst>
          </p:cNvPr>
          <p:cNvSpPr txBox="1"/>
          <p:nvPr/>
        </p:nvSpPr>
        <p:spPr>
          <a:xfrm>
            <a:off x="391511" y="5938372"/>
            <a:ext cx="9761482" cy="461665"/>
          </a:xfrm>
          <a:prstGeom prst="rect">
            <a:avLst/>
          </a:prstGeom>
          <a:noFill/>
        </p:spPr>
        <p:txBody>
          <a:bodyPr wrap="square">
            <a:spAutoFit/>
          </a:bodyPr>
          <a:lstStyle/>
          <a:p>
            <a:r>
              <a:rPr lang="en-US" sz="2400" i="1" dirty="0">
                <a:latin typeface="Century Gothic" panose="020B0502020202020204" pitchFamily="34" charset="0"/>
              </a:rPr>
              <a:t>Stretch: what mass in grams would contain two moles of water?</a:t>
            </a:r>
          </a:p>
        </p:txBody>
      </p:sp>
      <p:sp>
        <p:nvSpPr>
          <p:cNvPr id="16" name="TextBox 15">
            <a:extLst>
              <a:ext uri="{FF2B5EF4-FFF2-40B4-BE49-F238E27FC236}">
                <a16:creationId xmlns:a16="http://schemas.microsoft.com/office/drawing/2014/main" id="{BDF6C140-DF3E-18EE-B569-A7A280484053}"/>
              </a:ext>
            </a:extLst>
          </p:cNvPr>
          <p:cNvSpPr txBox="1"/>
          <p:nvPr/>
        </p:nvSpPr>
        <p:spPr>
          <a:xfrm>
            <a:off x="391510" y="6364803"/>
            <a:ext cx="236745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36 g</a:t>
            </a:r>
          </a:p>
        </p:txBody>
      </p:sp>
      <p:pic>
        <p:nvPicPr>
          <p:cNvPr id="17" name="Picture 2" descr="Drop Of Water, Drop, Impact, Ripples">
            <a:extLst>
              <a:ext uri="{FF2B5EF4-FFF2-40B4-BE49-F238E27FC236}">
                <a16:creationId xmlns:a16="http://schemas.microsoft.com/office/drawing/2014/main" id="{FC235956-C625-5EE6-A64C-EFDBDF433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1390" y="1292771"/>
            <a:ext cx="3841532" cy="2561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0" grpId="0"/>
      <p:bldP spid="11" grpId="0"/>
      <p:bldP spid="12" grpId="0"/>
      <p:bldP spid="13" grpId="0"/>
      <p:bldP spid="14" grpId="0"/>
      <p:bldP spid="15"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39700"/>
            <a:ext cx="10620375" cy="720725"/>
          </a:xfrm>
        </p:spPr>
        <p:txBody>
          <a:bodyPr/>
          <a:lstStyle/>
          <a:p>
            <a:r>
              <a:rPr lang="en-US" sz="2600" b="1" dirty="0">
                <a:latin typeface="Century Gothic" panose="020B0502020202020204" pitchFamily="34" charset="0"/>
              </a:rPr>
              <a:t>We: Moles and atoms</a:t>
            </a:r>
          </a:p>
        </p:txBody>
      </p:sp>
      <p:sp>
        <p:nvSpPr>
          <p:cNvPr id="8" name="TextBox 7">
            <a:extLst>
              <a:ext uri="{FF2B5EF4-FFF2-40B4-BE49-F238E27FC236}">
                <a16:creationId xmlns:a16="http://schemas.microsoft.com/office/drawing/2014/main" id="{1F764C78-3DE1-44A0-B656-FB67A825BB1A}"/>
              </a:ext>
            </a:extLst>
          </p:cNvPr>
          <p:cNvSpPr txBox="1"/>
          <p:nvPr/>
        </p:nvSpPr>
        <p:spPr>
          <a:xfrm>
            <a:off x="255740" y="845255"/>
            <a:ext cx="11253087" cy="830997"/>
          </a:xfrm>
          <a:prstGeom prst="rect">
            <a:avLst/>
          </a:prstGeom>
          <a:noFill/>
        </p:spPr>
        <p:txBody>
          <a:bodyPr wrap="square">
            <a:spAutoFit/>
          </a:bodyPr>
          <a:lstStyle/>
          <a:p>
            <a:r>
              <a:rPr lang="en-US" sz="2400" dirty="0">
                <a:latin typeface="Century Gothic" panose="020B0502020202020204" pitchFamily="34" charset="0"/>
              </a:rPr>
              <a:t>One mole of any substance contains 6.02 x 10</a:t>
            </a:r>
            <a:r>
              <a:rPr lang="en-US" sz="2400" baseline="30000" dirty="0">
                <a:latin typeface="Century Gothic" panose="020B0502020202020204" pitchFamily="34" charset="0"/>
              </a:rPr>
              <a:t>23</a:t>
            </a:r>
            <a:r>
              <a:rPr lang="en-US" sz="2400" dirty="0">
                <a:latin typeface="Century Gothic" panose="020B0502020202020204" pitchFamily="34" charset="0"/>
              </a:rPr>
              <a:t> atoms or molecules of that substance. </a:t>
            </a:r>
          </a:p>
        </p:txBody>
      </p:sp>
      <p:sp>
        <p:nvSpPr>
          <p:cNvPr id="4" name="TextBox 3">
            <a:extLst>
              <a:ext uri="{FF2B5EF4-FFF2-40B4-BE49-F238E27FC236}">
                <a16:creationId xmlns:a16="http://schemas.microsoft.com/office/drawing/2014/main" id="{D07DD3C4-E122-30D7-8BA1-2E00859C39EF}"/>
              </a:ext>
            </a:extLst>
          </p:cNvPr>
          <p:cNvSpPr txBox="1"/>
          <p:nvPr/>
        </p:nvSpPr>
        <p:spPr>
          <a:xfrm>
            <a:off x="275899" y="3184662"/>
            <a:ext cx="7338848" cy="830997"/>
          </a:xfrm>
          <a:prstGeom prst="rect">
            <a:avLst/>
          </a:prstGeom>
          <a:noFill/>
        </p:spPr>
        <p:txBody>
          <a:bodyPr wrap="square">
            <a:spAutoFit/>
          </a:bodyPr>
          <a:lstStyle/>
          <a:p>
            <a:r>
              <a:rPr lang="en-US" sz="2400" i="1" dirty="0">
                <a:latin typeface="Century Gothic" panose="020B0502020202020204" pitchFamily="34" charset="0"/>
              </a:rPr>
              <a:t>What mass in grams would contain 6.02 x 10</a:t>
            </a:r>
            <a:r>
              <a:rPr lang="en-US" sz="2400" i="1" baseline="30000" dirty="0">
                <a:latin typeface="Century Gothic" panose="020B0502020202020204" pitchFamily="34" charset="0"/>
              </a:rPr>
              <a:t>23</a:t>
            </a:r>
            <a:r>
              <a:rPr lang="en-US" sz="2400" i="1" dirty="0">
                <a:latin typeface="Century Gothic" panose="020B0502020202020204" pitchFamily="34" charset="0"/>
              </a:rPr>
              <a:t> molecules of methane?</a:t>
            </a:r>
          </a:p>
        </p:txBody>
      </p:sp>
      <p:sp>
        <p:nvSpPr>
          <p:cNvPr id="6" name="TextBox 5">
            <a:extLst>
              <a:ext uri="{FF2B5EF4-FFF2-40B4-BE49-F238E27FC236}">
                <a16:creationId xmlns:a16="http://schemas.microsoft.com/office/drawing/2014/main" id="{BCC5372D-8CAD-EAAC-9818-302D79004FB0}"/>
              </a:ext>
            </a:extLst>
          </p:cNvPr>
          <p:cNvSpPr txBox="1"/>
          <p:nvPr/>
        </p:nvSpPr>
        <p:spPr>
          <a:xfrm>
            <a:off x="275895" y="2329935"/>
            <a:ext cx="8142891" cy="461665"/>
          </a:xfrm>
          <a:prstGeom prst="rect">
            <a:avLst/>
          </a:prstGeom>
          <a:noFill/>
        </p:spPr>
        <p:txBody>
          <a:bodyPr wrap="square">
            <a:spAutoFit/>
          </a:bodyPr>
          <a:lstStyle/>
          <a:p>
            <a:r>
              <a:rPr lang="en-US" sz="2400" i="1" dirty="0">
                <a:latin typeface="Century Gothic" panose="020B0502020202020204" pitchFamily="34" charset="0"/>
              </a:rPr>
              <a:t>What is the relative formula mass of methane?</a:t>
            </a:r>
          </a:p>
        </p:txBody>
      </p:sp>
      <p:sp>
        <p:nvSpPr>
          <p:cNvPr id="9" name="TextBox 8">
            <a:extLst>
              <a:ext uri="{FF2B5EF4-FFF2-40B4-BE49-F238E27FC236}">
                <a16:creationId xmlns:a16="http://schemas.microsoft.com/office/drawing/2014/main" id="{D4DF70A9-B6A1-F3F6-A62B-A9B781084E55}"/>
              </a:ext>
            </a:extLst>
          </p:cNvPr>
          <p:cNvSpPr txBox="1"/>
          <p:nvPr/>
        </p:nvSpPr>
        <p:spPr>
          <a:xfrm>
            <a:off x="275895" y="1746610"/>
            <a:ext cx="7338849" cy="461665"/>
          </a:xfrm>
          <a:prstGeom prst="rect">
            <a:avLst/>
          </a:prstGeom>
          <a:noFill/>
        </p:spPr>
        <p:txBody>
          <a:bodyPr wrap="square">
            <a:spAutoFit/>
          </a:bodyPr>
          <a:lstStyle/>
          <a:p>
            <a:r>
              <a:rPr lang="en-US" sz="2400" dirty="0">
                <a:latin typeface="Century Gothic" panose="020B0502020202020204" pitchFamily="34" charset="0"/>
              </a:rPr>
              <a:t>Methane has the chemical formula CH</a:t>
            </a:r>
            <a:r>
              <a:rPr lang="en-US" sz="2400" baseline="-25000" dirty="0">
                <a:latin typeface="Century Gothic" panose="020B0502020202020204" pitchFamily="34" charset="0"/>
              </a:rPr>
              <a:t>4</a:t>
            </a:r>
            <a:r>
              <a:rPr lang="en-US" sz="2400" dirty="0">
                <a:latin typeface="Century Gothic" panose="020B0502020202020204" pitchFamily="34" charset="0"/>
              </a:rPr>
              <a:t>. </a:t>
            </a:r>
          </a:p>
        </p:txBody>
      </p:sp>
      <p:sp>
        <p:nvSpPr>
          <p:cNvPr id="11" name="TextBox 10">
            <a:extLst>
              <a:ext uri="{FF2B5EF4-FFF2-40B4-BE49-F238E27FC236}">
                <a16:creationId xmlns:a16="http://schemas.microsoft.com/office/drawing/2014/main" id="{4000CB4C-73C6-C485-822E-AD3E64C2BBEC}"/>
              </a:ext>
            </a:extLst>
          </p:cNvPr>
          <p:cNvSpPr txBox="1"/>
          <p:nvPr/>
        </p:nvSpPr>
        <p:spPr>
          <a:xfrm>
            <a:off x="312682" y="2745093"/>
            <a:ext cx="310843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12 + (4 x 1) = 16</a:t>
            </a:r>
          </a:p>
        </p:txBody>
      </p:sp>
      <p:sp>
        <p:nvSpPr>
          <p:cNvPr id="12" name="TextBox 11">
            <a:extLst>
              <a:ext uri="{FF2B5EF4-FFF2-40B4-BE49-F238E27FC236}">
                <a16:creationId xmlns:a16="http://schemas.microsoft.com/office/drawing/2014/main" id="{46BEEABB-7028-A07F-C7EC-DCC8F587D61B}"/>
              </a:ext>
            </a:extLst>
          </p:cNvPr>
          <p:cNvSpPr txBox="1"/>
          <p:nvPr/>
        </p:nvSpPr>
        <p:spPr>
          <a:xfrm>
            <a:off x="270642" y="4424885"/>
            <a:ext cx="9472448" cy="461665"/>
          </a:xfrm>
          <a:prstGeom prst="rect">
            <a:avLst/>
          </a:prstGeom>
          <a:noFill/>
        </p:spPr>
        <p:txBody>
          <a:bodyPr wrap="square">
            <a:spAutoFit/>
          </a:bodyPr>
          <a:lstStyle/>
          <a:p>
            <a:r>
              <a:rPr lang="en-US" sz="2400" i="1" dirty="0">
                <a:latin typeface="Century Gothic" panose="020B0502020202020204" pitchFamily="34" charset="0"/>
              </a:rPr>
              <a:t>What mass in grams would contain one mole of methane?</a:t>
            </a:r>
          </a:p>
        </p:txBody>
      </p:sp>
      <p:sp>
        <p:nvSpPr>
          <p:cNvPr id="13" name="TextBox 12">
            <a:extLst>
              <a:ext uri="{FF2B5EF4-FFF2-40B4-BE49-F238E27FC236}">
                <a16:creationId xmlns:a16="http://schemas.microsoft.com/office/drawing/2014/main" id="{27659F16-CD87-C07B-3550-CB8737D70647}"/>
              </a:ext>
            </a:extLst>
          </p:cNvPr>
          <p:cNvSpPr txBox="1"/>
          <p:nvPr/>
        </p:nvSpPr>
        <p:spPr>
          <a:xfrm>
            <a:off x="260131" y="4001078"/>
            <a:ext cx="236745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16 g</a:t>
            </a:r>
          </a:p>
        </p:txBody>
      </p:sp>
      <p:sp>
        <p:nvSpPr>
          <p:cNvPr id="14" name="TextBox 13">
            <a:extLst>
              <a:ext uri="{FF2B5EF4-FFF2-40B4-BE49-F238E27FC236}">
                <a16:creationId xmlns:a16="http://schemas.microsoft.com/office/drawing/2014/main" id="{27D18FB1-0D4F-82B7-DCB8-46FC135113FA}"/>
              </a:ext>
            </a:extLst>
          </p:cNvPr>
          <p:cNvSpPr txBox="1"/>
          <p:nvPr/>
        </p:nvSpPr>
        <p:spPr>
          <a:xfrm>
            <a:off x="270641" y="4851316"/>
            <a:ext cx="236745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16 g</a:t>
            </a:r>
          </a:p>
        </p:txBody>
      </p:sp>
      <p:sp>
        <p:nvSpPr>
          <p:cNvPr id="15" name="TextBox 14">
            <a:extLst>
              <a:ext uri="{FF2B5EF4-FFF2-40B4-BE49-F238E27FC236}">
                <a16:creationId xmlns:a16="http://schemas.microsoft.com/office/drawing/2014/main" id="{0FF4B0D3-06F4-41CE-5662-F75278150BF1}"/>
              </a:ext>
            </a:extLst>
          </p:cNvPr>
          <p:cNvSpPr txBox="1"/>
          <p:nvPr/>
        </p:nvSpPr>
        <p:spPr>
          <a:xfrm>
            <a:off x="265387" y="5260455"/>
            <a:ext cx="10533992" cy="461665"/>
          </a:xfrm>
          <a:prstGeom prst="rect">
            <a:avLst/>
          </a:prstGeom>
          <a:noFill/>
        </p:spPr>
        <p:txBody>
          <a:bodyPr wrap="square">
            <a:spAutoFit/>
          </a:bodyPr>
          <a:lstStyle/>
          <a:p>
            <a:r>
              <a:rPr lang="en-US" sz="2400" i="1" dirty="0">
                <a:latin typeface="Century Gothic" panose="020B0502020202020204" pitchFamily="34" charset="0"/>
              </a:rPr>
              <a:t>Stretch: what mass in grams would contain two moles of methane?</a:t>
            </a:r>
          </a:p>
        </p:txBody>
      </p:sp>
      <p:sp>
        <p:nvSpPr>
          <p:cNvPr id="16" name="TextBox 15">
            <a:extLst>
              <a:ext uri="{FF2B5EF4-FFF2-40B4-BE49-F238E27FC236}">
                <a16:creationId xmlns:a16="http://schemas.microsoft.com/office/drawing/2014/main" id="{BDF6C140-DF3E-18EE-B569-A7A280484053}"/>
              </a:ext>
            </a:extLst>
          </p:cNvPr>
          <p:cNvSpPr txBox="1"/>
          <p:nvPr/>
        </p:nvSpPr>
        <p:spPr>
          <a:xfrm>
            <a:off x="265386" y="5686886"/>
            <a:ext cx="236745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32 g</a:t>
            </a:r>
          </a:p>
        </p:txBody>
      </p:sp>
      <p:pic>
        <p:nvPicPr>
          <p:cNvPr id="2050" name="Picture 2" descr="Vector image of camping gas cooker | Public domain vectors">
            <a:extLst>
              <a:ext uri="{FF2B5EF4-FFF2-40B4-BE49-F238E27FC236}">
                <a16:creationId xmlns:a16="http://schemas.microsoft.com/office/drawing/2014/main" id="{0C536F5A-52CC-58E4-8C98-EE5F09C868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3592" y="1529255"/>
            <a:ext cx="2678011" cy="2527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25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1" grpId="0"/>
      <p:bldP spid="12" grpId="0"/>
      <p:bldP spid="13" grpId="0"/>
      <p:bldP spid="14" grpId="0"/>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39700"/>
            <a:ext cx="10620375" cy="720725"/>
          </a:xfrm>
        </p:spPr>
        <p:txBody>
          <a:bodyPr/>
          <a:lstStyle/>
          <a:p>
            <a:r>
              <a:rPr lang="en-US" sz="2600" b="1" dirty="0">
                <a:latin typeface="Century Gothic" panose="020B0502020202020204" pitchFamily="34" charset="0"/>
              </a:rPr>
              <a:t>You: Moles, molecules and atoms</a:t>
            </a:r>
          </a:p>
        </p:txBody>
      </p:sp>
      <p:sp>
        <p:nvSpPr>
          <p:cNvPr id="8" name="TextBox 7">
            <a:extLst>
              <a:ext uri="{FF2B5EF4-FFF2-40B4-BE49-F238E27FC236}">
                <a16:creationId xmlns:a16="http://schemas.microsoft.com/office/drawing/2014/main" id="{1F764C78-3DE1-44A0-B656-FB67A825BB1A}"/>
              </a:ext>
            </a:extLst>
          </p:cNvPr>
          <p:cNvSpPr txBox="1"/>
          <p:nvPr/>
        </p:nvSpPr>
        <p:spPr>
          <a:xfrm>
            <a:off x="255740" y="734893"/>
            <a:ext cx="11253087" cy="830997"/>
          </a:xfrm>
          <a:prstGeom prst="rect">
            <a:avLst/>
          </a:prstGeom>
          <a:noFill/>
        </p:spPr>
        <p:txBody>
          <a:bodyPr wrap="square">
            <a:spAutoFit/>
          </a:bodyPr>
          <a:lstStyle/>
          <a:p>
            <a:r>
              <a:rPr lang="en-US" sz="2400" dirty="0">
                <a:latin typeface="Century Gothic" panose="020B0502020202020204" pitchFamily="34" charset="0"/>
              </a:rPr>
              <a:t>One mole of any substance contains 6.02 x 10</a:t>
            </a:r>
            <a:r>
              <a:rPr lang="en-US" sz="2400" baseline="30000" dirty="0">
                <a:latin typeface="Century Gothic" panose="020B0502020202020204" pitchFamily="34" charset="0"/>
              </a:rPr>
              <a:t>23</a:t>
            </a:r>
            <a:r>
              <a:rPr lang="en-US" sz="2400" dirty="0">
                <a:latin typeface="Century Gothic" panose="020B0502020202020204" pitchFamily="34" charset="0"/>
              </a:rPr>
              <a:t> atoms or molecules of that substance. </a:t>
            </a:r>
          </a:p>
        </p:txBody>
      </p:sp>
      <p:sp>
        <p:nvSpPr>
          <p:cNvPr id="4" name="TextBox 3">
            <a:extLst>
              <a:ext uri="{FF2B5EF4-FFF2-40B4-BE49-F238E27FC236}">
                <a16:creationId xmlns:a16="http://schemas.microsoft.com/office/drawing/2014/main" id="{D07DD3C4-E122-30D7-8BA1-2E00859C39EF}"/>
              </a:ext>
            </a:extLst>
          </p:cNvPr>
          <p:cNvSpPr txBox="1"/>
          <p:nvPr/>
        </p:nvSpPr>
        <p:spPr>
          <a:xfrm>
            <a:off x="244367" y="2773290"/>
            <a:ext cx="8205949" cy="830997"/>
          </a:xfrm>
          <a:prstGeom prst="rect">
            <a:avLst/>
          </a:prstGeom>
          <a:noFill/>
        </p:spPr>
        <p:txBody>
          <a:bodyPr wrap="square">
            <a:spAutoFit/>
          </a:bodyPr>
          <a:lstStyle/>
          <a:p>
            <a:r>
              <a:rPr lang="en-US" sz="2400" i="1" dirty="0">
                <a:latin typeface="Century Gothic" panose="020B0502020202020204" pitchFamily="34" charset="0"/>
              </a:rPr>
              <a:t>What mass in grams would contain 6.02 x 10</a:t>
            </a:r>
            <a:r>
              <a:rPr lang="en-US" sz="2400" i="1" baseline="30000" dirty="0">
                <a:latin typeface="Century Gothic" panose="020B0502020202020204" pitchFamily="34" charset="0"/>
              </a:rPr>
              <a:t>23</a:t>
            </a:r>
            <a:r>
              <a:rPr lang="en-US" sz="2400" i="1" dirty="0">
                <a:latin typeface="Century Gothic" panose="020B0502020202020204" pitchFamily="34" charset="0"/>
              </a:rPr>
              <a:t> molecules of ammonia?</a:t>
            </a:r>
          </a:p>
        </p:txBody>
      </p:sp>
      <p:sp>
        <p:nvSpPr>
          <p:cNvPr id="6" name="TextBox 5">
            <a:extLst>
              <a:ext uri="{FF2B5EF4-FFF2-40B4-BE49-F238E27FC236}">
                <a16:creationId xmlns:a16="http://schemas.microsoft.com/office/drawing/2014/main" id="{BCC5372D-8CAD-EAAC-9818-302D79004FB0}"/>
              </a:ext>
            </a:extLst>
          </p:cNvPr>
          <p:cNvSpPr txBox="1"/>
          <p:nvPr/>
        </p:nvSpPr>
        <p:spPr>
          <a:xfrm>
            <a:off x="244364" y="1981625"/>
            <a:ext cx="8142891" cy="461665"/>
          </a:xfrm>
          <a:prstGeom prst="rect">
            <a:avLst/>
          </a:prstGeom>
          <a:noFill/>
        </p:spPr>
        <p:txBody>
          <a:bodyPr wrap="square">
            <a:spAutoFit/>
          </a:bodyPr>
          <a:lstStyle/>
          <a:p>
            <a:r>
              <a:rPr lang="en-US" sz="2400" i="1" dirty="0">
                <a:latin typeface="Century Gothic" panose="020B0502020202020204" pitchFamily="34" charset="0"/>
              </a:rPr>
              <a:t>What is the relative formula mass of ammonia?</a:t>
            </a:r>
          </a:p>
        </p:txBody>
      </p:sp>
      <p:sp>
        <p:nvSpPr>
          <p:cNvPr id="9" name="TextBox 8">
            <a:extLst>
              <a:ext uri="{FF2B5EF4-FFF2-40B4-BE49-F238E27FC236}">
                <a16:creationId xmlns:a16="http://schemas.microsoft.com/office/drawing/2014/main" id="{D4DF70A9-B6A1-F3F6-A62B-A9B781084E55}"/>
              </a:ext>
            </a:extLst>
          </p:cNvPr>
          <p:cNvSpPr txBox="1"/>
          <p:nvPr/>
        </p:nvSpPr>
        <p:spPr>
          <a:xfrm>
            <a:off x="244364" y="1508659"/>
            <a:ext cx="7338849" cy="461665"/>
          </a:xfrm>
          <a:prstGeom prst="rect">
            <a:avLst/>
          </a:prstGeom>
          <a:noFill/>
        </p:spPr>
        <p:txBody>
          <a:bodyPr wrap="square">
            <a:spAutoFit/>
          </a:bodyPr>
          <a:lstStyle/>
          <a:p>
            <a:r>
              <a:rPr lang="en-US" sz="2400" dirty="0">
                <a:latin typeface="Century Gothic" panose="020B0502020202020204" pitchFamily="34" charset="0"/>
              </a:rPr>
              <a:t>Ammonia has the chemical formula NH</a:t>
            </a:r>
            <a:r>
              <a:rPr lang="en-US" sz="2400" baseline="-25000" dirty="0">
                <a:latin typeface="Century Gothic" panose="020B0502020202020204" pitchFamily="34" charset="0"/>
              </a:rPr>
              <a:t>3</a:t>
            </a:r>
            <a:r>
              <a:rPr lang="en-US" sz="2400" dirty="0">
                <a:latin typeface="Century Gothic" panose="020B0502020202020204" pitchFamily="34" charset="0"/>
              </a:rPr>
              <a:t>. </a:t>
            </a:r>
          </a:p>
        </p:txBody>
      </p:sp>
      <p:sp>
        <p:nvSpPr>
          <p:cNvPr id="11" name="TextBox 10">
            <a:extLst>
              <a:ext uri="{FF2B5EF4-FFF2-40B4-BE49-F238E27FC236}">
                <a16:creationId xmlns:a16="http://schemas.microsoft.com/office/drawing/2014/main" id="{4000CB4C-73C6-C485-822E-AD3E64C2BBEC}"/>
              </a:ext>
            </a:extLst>
          </p:cNvPr>
          <p:cNvSpPr txBox="1"/>
          <p:nvPr/>
        </p:nvSpPr>
        <p:spPr>
          <a:xfrm>
            <a:off x="265385" y="2349487"/>
            <a:ext cx="310843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14 + (3 x 1) = 17</a:t>
            </a:r>
          </a:p>
        </p:txBody>
      </p:sp>
      <p:sp>
        <p:nvSpPr>
          <p:cNvPr id="12" name="TextBox 11">
            <a:extLst>
              <a:ext uri="{FF2B5EF4-FFF2-40B4-BE49-F238E27FC236}">
                <a16:creationId xmlns:a16="http://schemas.microsoft.com/office/drawing/2014/main" id="{46BEEABB-7028-A07F-C7EC-DCC8F587D61B}"/>
              </a:ext>
            </a:extLst>
          </p:cNvPr>
          <p:cNvSpPr txBox="1"/>
          <p:nvPr/>
        </p:nvSpPr>
        <p:spPr>
          <a:xfrm>
            <a:off x="223345" y="3934686"/>
            <a:ext cx="9472448" cy="461665"/>
          </a:xfrm>
          <a:prstGeom prst="rect">
            <a:avLst/>
          </a:prstGeom>
          <a:noFill/>
        </p:spPr>
        <p:txBody>
          <a:bodyPr wrap="square">
            <a:spAutoFit/>
          </a:bodyPr>
          <a:lstStyle/>
          <a:p>
            <a:r>
              <a:rPr lang="en-US" sz="2400" i="1" dirty="0">
                <a:latin typeface="Century Gothic" panose="020B0502020202020204" pitchFamily="34" charset="0"/>
              </a:rPr>
              <a:t>What mass in grams would contain one mole of ammonia?</a:t>
            </a:r>
          </a:p>
        </p:txBody>
      </p:sp>
      <p:sp>
        <p:nvSpPr>
          <p:cNvPr id="13" name="TextBox 12">
            <a:extLst>
              <a:ext uri="{FF2B5EF4-FFF2-40B4-BE49-F238E27FC236}">
                <a16:creationId xmlns:a16="http://schemas.microsoft.com/office/drawing/2014/main" id="{27659F16-CD87-C07B-3550-CB8737D70647}"/>
              </a:ext>
            </a:extLst>
          </p:cNvPr>
          <p:cNvSpPr txBox="1"/>
          <p:nvPr/>
        </p:nvSpPr>
        <p:spPr>
          <a:xfrm>
            <a:off x="228600" y="3510879"/>
            <a:ext cx="236745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17 g</a:t>
            </a:r>
          </a:p>
        </p:txBody>
      </p:sp>
      <p:sp>
        <p:nvSpPr>
          <p:cNvPr id="14" name="TextBox 13">
            <a:extLst>
              <a:ext uri="{FF2B5EF4-FFF2-40B4-BE49-F238E27FC236}">
                <a16:creationId xmlns:a16="http://schemas.microsoft.com/office/drawing/2014/main" id="{27D18FB1-0D4F-82B7-DCB8-46FC135113FA}"/>
              </a:ext>
            </a:extLst>
          </p:cNvPr>
          <p:cNvSpPr txBox="1"/>
          <p:nvPr/>
        </p:nvSpPr>
        <p:spPr>
          <a:xfrm>
            <a:off x="239110" y="4329586"/>
            <a:ext cx="236745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17 g</a:t>
            </a:r>
          </a:p>
        </p:txBody>
      </p:sp>
      <p:sp>
        <p:nvSpPr>
          <p:cNvPr id="15" name="TextBox 14">
            <a:extLst>
              <a:ext uri="{FF2B5EF4-FFF2-40B4-BE49-F238E27FC236}">
                <a16:creationId xmlns:a16="http://schemas.microsoft.com/office/drawing/2014/main" id="{0FF4B0D3-06F4-41CE-5662-F75278150BF1}"/>
              </a:ext>
            </a:extLst>
          </p:cNvPr>
          <p:cNvSpPr txBox="1"/>
          <p:nvPr/>
        </p:nvSpPr>
        <p:spPr>
          <a:xfrm>
            <a:off x="233856" y="4754490"/>
            <a:ext cx="10533992" cy="461665"/>
          </a:xfrm>
          <a:prstGeom prst="rect">
            <a:avLst/>
          </a:prstGeom>
          <a:noFill/>
        </p:spPr>
        <p:txBody>
          <a:bodyPr wrap="square">
            <a:spAutoFit/>
          </a:bodyPr>
          <a:lstStyle/>
          <a:p>
            <a:r>
              <a:rPr lang="en-US" sz="2400" i="1" dirty="0">
                <a:latin typeface="Century Gothic" panose="020B0502020202020204" pitchFamily="34" charset="0"/>
              </a:rPr>
              <a:t>Stretch: what mass in grams would contain two moles of methane?</a:t>
            </a:r>
          </a:p>
        </p:txBody>
      </p:sp>
      <p:sp>
        <p:nvSpPr>
          <p:cNvPr id="16" name="TextBox 15">
            <a:extLst>
              <a:ext uri="{FF2B5EF4-FFF2-40B4-BE49-F238E27FC236}">
                <a16:creationId xmlns:a16="http://schemas.microsoft.com/office/drawing/2014/main" id="{BDF6C140-DF3E-18EE-B569-A7A280484053}"/>
              </a:ext>
            </a:extLst>
          </p:cNvPr>
          <p:cNvSpPr txBox="1"/>
          <p:nvPr/>
        </p:nvSpPr>
        <p:spPr>
          <a:xfrm>
            <a:off x="233855" y="5180921"/>
            <a:ext cx="236745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34 g</a:t>
            </a:r>
          </a:p>
        </p:txBody>
      </p:sp>
      <p:sp>
        <p:nvSpPr>
          <p:cNvPr id="3" name="TextBox 2">
            <a:extLst>
              <a:ext uri="{FF2B5EF4-FFF2-40B4-BE49-F238E27FC236}">
                <a16:creationId xmlns:a16="http://schemas.microsoft.com/office/drawing/2014/main" id="{83C81F15-22D8-B319-B416-1C5B3C4B3321}"/>
              </a:ext>
            </a:extLst>
          </p:cNvPr>
          <p:cNvSpPr txBox="1"/>
          <p:nvPr/>
        </p:nvSpPr>
        <p:spPr>
          <a:xfrm>
            <a:off x="244366" y="5616338"/>
            <a:ext cx="10533992" cy="461665"/>
          </a:xfrm>
          <a:prstGeom prst="rect">
            <a:avLst/>
          </a:prstGeom>
          <a:noFill/>
        </p:spPr>
        <p:txBody>
          <a:bodyPr wrap="square">
            <a:spAutoFit/>
          </a:bodyPr>
          <a:lstStyle/>
          <a:p>
            <a:r>
              <a:rPr lang="en-US" sz="2400" i="1" dirty="0">
                <a:latin typeface="Century Gothic" panose="020B0502020202020204" pitchFamily="34" charset="0"/>
              </a:rPr>
              <a:t>Stretch: how many </a:t>
            </a:r>
            <a:r>
              <a:rPr lang="en-US" sz="2400" i="1" u="sng" dirty="0">
                <a:latin typeface="Century Gothic" panose="020B0502020202020204" pitchFamily="34" charset="0"/>
              </a:rPr>
              <a:t>atoms</a:t>
            </a:r>
            <a:r>
              <a:rPr lang="en-US" sz="2400" i="1" dirty="0">
                <a:latin typeface="Century Gothic" panose="020B0502020202020204" pitchFamily="34" charset="0"/>
              </a:rPr>
              <a:t> are there in one mole of ammonia?</a:t>
            </a:r>
          </a:p>
        </p:txBody>
      </p:sp>
      <p:sp>
        <p:nvSpPr>
          <p:cNvPr id="5" name="TextBox 4">
            <a:extLst>
              <a:ext uri="{FF2B5EF4-FFF2-40B4-BE49-F238E27FC236}">
                <a16:creationId xmlns:a16="http://schemas.microsoft.com/office/drawing/2014/main" id="{061DEDE3-1B71-6C7F-6473-6E2EA9EE06B9}"/>
              </a:ext>
            </a:extLst>
          </p:cNvPr>
          <p:cNvSpPr txBox="1"/>
          <p:nvPr/>
        </p:nvSpPr>
        <p:spPr>
          <a:xfrm>
            <a:off x="244365" y="6042769"/>
            <a:ext cx="11217166"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Each ammonia molecule contains 4 atoms, so 4 x 6.02 x 10</a:t>
            </a:r>
            <a:r>
              <a:rPr lang="en-US" sz="2400" b="1" baseline="30000" dirty="0">
                <a:solidFill>
                  <a:schemeClr val="accent1"/>
                </a:solidFill>
                <a:latin typeface="Century Gothic" panose="020B0502020202020204" pitchFamily="34" charset="0"/>
              </a:rPr>
              <a:t>23</a:t>
            </a:r>
            <a:r>
              <a:rPr lang="en-US" sz="2400" b="1" dirty="0">
                <a:solidFill>
                  <a:schemeClr val="accent1"/>
                </a:solidFill>
                <a:latin typeface="Century Gothic" panose="020B0502020202020204" pitchFamily="34" charset="0"/>
              </a:rPr>
              <a:t> = 2.408 x 10</a:t>
            </a:r>
            <a:r>
              <a:rPr lang="en-US" sz="2400" b="1" baseline="30000" dirty="0">
                <a:solidFill>
                  <a:schemeClr val="accent1"/>
                </a:solidFill>
                <a:latin typeface="Century Gothic" panose="020B0502020202020204" pitchFamily="34" charset="0"/>
              </a:rPr>
              <a:t>24</a:t>
            </a:r>
            <a:r>
              <a:rPr lang="en-US" sz="2400" b="1" dirty="0">
                <a:solidFill>
                  <a:schemeClr val="accent1"/>
                </a:solidFill>
                <a:latin typeface="Century Gothic" panose="020B0502020202020204" pitchFamily="34" charset="0"/>
              </a:rPr>
              <a:t> atoms</a:t>
            </a:r>
          </a:p>
        </p:txBody>
      </p:sp>
      <p:pic>
        <p:nvPicPr>
          <p:cNvPr id="3074" name="Picture 2" descr="Safety, Danger, Information, Warning">
            <a:extLst>
              <a:ext uri="{FF2B5EF4-FFF2-40B4-BE49-F238E27FC236}">
                <a16:creationId xmlns:a16="http://schemas.microsoft.com/office/drawing/2014/main" id="{BC5EF941-BE38-A2CF-1807-8BBEFDF89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2414" y="1132488"/>
            <a:ext cx="3897586" cy="1948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1889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1" grpId="0"/>
      <p:bldP spid="12" grpId="0"/>
      <p:bldP spid="13" grpId="0"/>
      <p:bldP spid="14" grpId="0"/>
      <p:bldP spid="15" grpId="0"/>
      <p:bldP spid="16" grpId="0"/>
      <p:bldP spid="3" grpId="0"/>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274761" y="291622"/>
            <a:ext cx="9499619" cy="58785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Elemental cards and moles in equations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In a </a:t>
            </a:r>
            <a:r>
              <a:rPr kumimoji="0" lang="en-GB"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balanced symbol equation </a:t>
            </a:r>
            <a:r>
              <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the number in front of the formula tells you the </a:t>
            </a:r>
            <a:r>
              <a:rPr kumimoji="0" lang="en-GB"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amount of that substance </a:t>
            </a:r>
            <a:r>
              <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that is reacting, in </a:t>
            </a:r>
            <a:r>
              <a:rPr kumimoji="0" lang="en-GB"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moles</a:t>
            </a:r>
            <a:r>
              <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t>
            </a: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2H</a:t>
            </a:r>
            <a:r>
              <a:rPr kumimoji="0" lang="en-GB" sz="2400" b="0" i="0" u="none" strike="noStrike" kern="1200" cap="none" spc="0" normalizeH="0" baseline="-25000" noProof="0" dirty="0">
                <a:ln>
                  <a:noFill/>
                </a:ln>
                <a:solidFill>
                  <a:prstClr val="black"/>
                </a:solidFill>
                <a:effectLst/>
                <a:uLnTx/>
                <a:uFillTx/>
                <a:latin typeface="Century Gothic" panose="020B0502020202020204" pitchFamily="34" charset="0"/>
                <a:ea typeface="+mn-ea"/>
                <a:cs typeface="+mn-cs"/>
              </a:rPr>
              <a:t>2</a:t>
            </a:r>
            <a:r>
              <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 O</a:t>
            </a:r>
            <a:r>
              <a:rPr kumimoji="0" lang="en-GB" sz="2400" b="0" i="0" u="none" strike="noStrike" kern="1200" cap="none" spc="0" normalizeH="0" baseline="-25000" noProof="0" dirty="0">
                <a:ln>
                  <a:noFill/>
                </a:ln>
                <a:solidFill>
                  <a:prstClr val="black"/>
                </a:solidFill>
                <a:effectLst/>
                <a:uLnTx/>
                <a:uFillTx/>
                <a:latin typeface="Century Gothic" panose="020B0502020202020204" pitchFamily="34" charset="0"/>
                <a:ea typeface="+mn-ea"/>
                <a:cs typeface="+mn-cs"/>
              </a:rPr>
              <a:t>2</a:t>
            </a:r>
            <a:r>
              <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
            </a:r>
            <a:r>
              <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sym typeface="Wingdings" panose="05000000000000000000" pitchFamily="2" charset="2"/>
              </a:rPr>
              <a:t></a:t>
            </a:r>
            <a:r>
              <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2H</a:t>
            </a:r>
            <a:r>
              <a:rPr kumimoji="0" lang="en-GB" sz="2400" b="0" i="0" u="none" strike="noStrike" kern="1200" cap="none" spc="0" normalizeH="0" baseline="-25000" noProof="0" dirty="0">
                <a:ln>
                  <a:noFill/>
                </a:ln>
                <a:solidFill>
                  <a:prstClr val="black"/>
                </a:solidFill>
                <a:effectLst/>
                <a:uLnTx/>
                <a:uFillTx/>
                <a:latin typeface="Century Gothic" panose="020B0502020202020204" pitchFamily="34" charset="0"/>
                <a:ea typeface="+mn-ea"/>
                <a:cs typeface="+mn-cs"/>
              </a:rPr>
              <a:t>2</a:t>
            </a:r>
            <a:r>
              <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O</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Two moles </a:t>
            </a:r>
            <a:r>
              <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of hydrogen react with </a:t>
            </a:r>
            <a:r>
              <a:rPr kumimoji="0" lang="en-GB"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one mole </a:t>
            </a:r>
            <a:r>
              <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of oxygen to form </a:t>
            </a:r>
            <a:r>
              <a:rPr kumimoji="0" lang="en-GB"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2 moles </a:t>
            </a:r>
            <a:r>
              <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of water.</a:t>
            </a:r>
          </a:p>
          <a:p>
            <a:pPr marL="457200" marR="0" lvl="1"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How many molecules are there in one mole of O</a:t>
            </a:r>
            <a:r>
              <a:rPr kumimoji="0" lang="en-GB" sz="2400" b="1" i="0" u="none" strike="noStrike" kern="1200" cap="none" spc="0" normalizeH="0" baseline="-25000" noProof="0" dirty="0">
                <a:ln>
                  <a:noFill/>
                </a:ln>
                <a:solidFill>
                  <a:prstClr val="black"/>
                </a:solidFill>
                <a:effectLst/>
                <a:uLnTx/>
                <a:uFillTx/>
                <a:latin typeface="Century Gothic" panose="020B0502020202020204" pitchFamily="34" charset="0"/>
                <a:ea typeface="+mn-ea"/>
                <a:cs typeface="+mn-cs"/>
              </a:rPr>
              <a:t>2</a:t>
            </a:r>
            <a:r>
              <a:rPr kumimoji="0" lang="en-GB"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chemeClr val="accent1"/>
                </a:solidFill>
                <a:effectLst/>
                <a:uLnTx/>
                <a:uFillTx/>
                <a:latin typeface="Century Gothic" panose="020B0502020202020204" pitchFamily="34" charset="0"/>
                <a:ea typeface="+mn-ea"/>
                <a:cs typeface="+mn-cs"/>
              </a:rPr>
              <a:t>6.02 x 10</a:t>
            </a:r>
            <a:r>
              <a:rPr kumimoji="0" lang="en-GB" sz="2400" b="0" i="0" u="none" strike="noStrike" kern="1200" cap="none" spc="0" normalizeH="0" baseline="30000" noProof="0" dirty="0">
                <a:ln>
                  <a:noFill/>
                </a:ln>
                <a:solidFill>
                  <a:schemeClr val="accent1"/>
                </a:solidFill>
                <a:effectLst/>
                <a:uLnTx/>
                <a:uFillTx/>
                <a:latin typeface="Century Gothic" panose="020B0502020202020204" pitchFamily="34" charset="0"/>
                <a:ea typeface="+mn-ea"/>
                <a:cs typeface="+mn-cs"/>
              </a:rPr>
              <a:t>23</a:t>
            </a:r>
            <a:r>
              <a:rPr kumimoji="0" lang="en-GB" sz="2400" b="0" i="0" u="none" strike="noStrike" kern="1200" cap="none" spc="0" normalizeH="0" baseline="0" noProof="0" dirty="0">
                <a:ln>
                  <a:noFill/>
                </a:ln>
                <a:solidFill>
                  <a:schemeClr val="accent1"/>
                </a:solidFill>
                <a:effectLst/>
                <a:uLnTx/>
                <a:uFillTx/>
                <a:latin typeface="Century Gothic" panose="020B0502020202020204" pitchFamily="34" charset="0"/>
                <a:ea typeface="+mn-ea"/>
                <a:cs typeface="+mn-cs"/>
              </a:rPr>
              <a:t> molecules of O</a:t>
            </a:r>
            <a:r>
              <a:rPr kumimoji="0" lang="en-GB" sz="2400" b="0" i="0" u="none" strike="noStrike" kern="1200" cap="none" spc="0" normalizeH="0" baseline="-25000" noProof="0" dirty="0">
                <a:ln>
                  <a:noFill/>
                </a:ln>
                <a:solidFill>
                  <a:schemeClr val="accent1"/>
                </a:solidFill>
                <a:effectLst/>
                <a:uLnTx/>
                <a:uFillTx/>
                <a:latin typeface="Century Gothic" panose="020B0502020202020204" pitchFamily="34" charset="0"/>
                <a:ea typeface="+mn-ea"/>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25000" noProof="0" dirty="0">
              <a:ln>
                <a:noFill/>
              </a:ln>
              <a:solidFill>
                <a:srgbClr val="00B050"/>
              </a:solidFill>
              <a:effectLst/>
              <a:uLnTx/>
              <a:uFillTx/>
              <a:latin typeface="Century Gothic" panose="020B0502020202020204" pitchFamily="34" charset="0"/>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Describe the following equation in words.</a:t>
            </a:r>
          </a:p>
          <a:p>
            <a:pPr marL="457200" marR="0" lvl="1"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sym typeface="Wingdings" panose="05000000000000000000" pitchFamily="2" charset="2"/>
              </a:rPr>
              <a:t>C + O</a:t>
            </a:r>
            <a:r>
              <a:rPr kumimoji="0" lang="en-GB" sz="2400" b="1" i="0" u="none" strike="noStrike" kern="1200" cap="none" spc="0" normalizeH="0" baseline="-25000" noProof="0" dirty="0">
                <a:ln>
                  <a:noFill/>
                </a:ln>
                <a:solidFill>
                  <a:prstClr val="black"/>
                </a:solidFill>
                <a:effectLst/>
                <a:uLnTx/>
                <a:uFillTx/>
                <a:latin typeface="Century Gothic" panose="020B0502020202020204" pitchFamily="34" charset="0"/>
                <a:ea typeface="+mn-ea"/>
                <a:cs typeface="+mn-cs"/>
                <a:sym typeface="Wingdings" panose="05000000000000000000" pitchFamily="2" charset="2"/>
              </a:rPr>
              <a:t>2</a:t>
            </a:r>
            <a:r>
              <a:rPr kumimoji="0" lang="en-GB"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sym typeface="Wingdings" panose="05000000000000000000" pitchFamily="2" charset="2"/>
              </a:rPr>
              <a:t>  CO</a:t>
            </a:r>
            <a:r>
              <a:rPr kumimoji="0" lang="en-GB" sz="2400" b="1" i="0" u="none" strike="noStrike" kern="1200" cap="none" spc="0" normalizeH="0" baseline="-25000" noProof="0" dirty="0">
                <a:ln>
                  <a:noFill/>
                </a:ln>
                <a:solidFill>
                  <a:prstClr val="black"/>
                </a:solidFill>
                <a:effectLst/>
                <a:uLnTx/>
                <a:uFillTx/>
                <a:latin typeface="Century Gothic" panose="020B0502020202020204" pitchFamily="34" charset="0"/>
                <a:ea typeface="+mn-ea"/>
                <a:cs typeface="+mn-cs"/>
                <a:sym typeface="Wingdings" panose="05000000000000000000" pitchFamily="2" charset="2"/>
              </a:rPr>
              <a:t>2</a:t>
            </a:r>
            <a:endParaRPr kumimoji="0" lang="en-GB" sz="2400" b="1"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sym typeface="Wingdings" panose="05000000000000000000" pitchFamily="2" charset="2"/>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schemeClr val="accent1"/>
                </a:solidFill>
                <a:effectLst/>
                <a:uLnTx/>
                <a:uFillTx/>
                <a:latin typeface="Century Gothic" panose="020B0502020202020204" pitchFamily="34" charset="0"/>
                <a:ea typeface="+mn-ea"/>
                <a:cs typeface="+mn-cs"/>
                <a:sym typeface="Wingdings" panose="05000000000000000000" pitchFamily="2" charset="2"/>
              </a:rPr>
              <a:t>One mole of carbon reacts with one mole of oxygen gas to form one mole of carbon dioxide.</a:t>
            </a:r>
            <a:endParaRPr kumimoji="0" lang="en-GB" sz="2400" b="0" i="0" u="none" strike="noStrike" kern="1200" cap="none" spc="0" normalizeH="0" baseline="0" noProof="0" dirty="0">
              <a:ln>
                <a:noFill/>
              </a:ln>
              <a:solidFill>
                <a:schemeClr val="accent1"/>
              </a:solidFill>
              <a:effectLst/>
              <a:uLnTx/>
              <a:uFillTx/>
              <a:latin typeface="Century Gothic" panose="020B0502020202020204" pitchFamily="34" charset="0"/>
              <a:ea typeface="+mn-ea"/>
              <a:cs typeface="+mn-cs"/>
            </a:endParaRPr>
          </a:p>
        </p:txBody>
      </p:sp>
      <p:sp>
        <p:nvSpPr>
          <p:cNvPr id="3" name="TextBox 2">
            <a:extLst>
              <a:ext uri="{FF2B5EF4-FFF2-40B4-BE49-F238E27FC236}">
                <a16:creationId xmlns:a16="http://schemas.microsoft.com/office/drawing/2014/main" id="{14E23E0C-287D-4DC1-9147-A2E71C01DD2C}"/>
              </a:ext>
            </a:extLst>
          </p:cNvPr>
          <p:cNvSpPr txBox="1"/>
          <p:nvPr/>
        </p:nvSpPr>
        <p:spPr>
          <a:xfrm>
            <a:off x="9055623" y="3049183"/>
            <a:ext cx="2371797" cy="1569660"/>
          </a:xfrm>
          <a:prstGeom prst="rect">
            <a:avLst/>
          </a:prstGeom>
          <a:noFill/>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Remember: Avogadro’s constant = </a:t>
            </a:r>
            <a:r>
              <a:rPr kumimoji="0" lang="en-GB" sz="2400" b="1"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6.02 x 10</a:t>
            </a:r>
            <a:r>
              <a:rPr kumimoji="0" lang="en-GB" sz="2400" b="1" i="0" u="none" strike="noStrike" kern="1200" cap="none" spc="0" normalizeH="0" baseline="30000" noProof="0">
                <a:ln>
                  <a:noFill/>
                </a:ln>
                <a:solidFill>
                  <a:prstClr val="black"/>
                </a:solidFill>
                <a:effectLst/>
                <a:uLnTx/>
                <a:uFillTx/>
                <a:latin typeface="Century Gothic" panose="020B0502020202020204" pitchFamily="34" charset="0"/>
                <a:ea typeface="+mn-ea"/>
                <a:cs typeface="+mn-cs"/>
              </a:rPr>
              <a:t>23</a:t>
            </a:r>
          </a:p>
        </p:txBody>
      </p:sp>
    </p:spTree>
    <p:extLst>
      <p:ext uri="{BB962C8B-B14F-4D97-AF65-F5344CB8AC3E}">
        <p14:creationId xmlns:p14="http://schemas.microsoft.com/office/powerpoint/2010/main" val="370563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254883" y="243512"/>
            <a:ext cx="9832459" cy="6370975"/>
          </a:xfrm>
          <a:prstGeom prst="rect">
            <a:avLst/>
          </a:prstGeom>
          <a:noFill/>
        </p:spPr>
        <p:txBody>
          <a:bodyPr wrap="square" rtlCol="0">
            <a:spAutoFit/>
          </a:bodyPr>
          <a:lstStyle/>
          <a:p>
            <a:r>
              <a:rPr lang="en-GB" sz="2400" b="1" dirty="0">
                <a:latin typeface="Century Gothic" panose="020B0502020202020204" pitchFamily="34" charset="0"/>
              </a:rPr>
              <a:t>Elemental cards and moles in equations</a:t>
            </a: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r>
              <a:rPr lang="en-GB" sz="2400" dirty="0">
                <a:latin typeface="Century Gothic" panose="020B0502020202020204" pitchFamily="34" charset="0"/>
              </a:rPr>
              <a:t>The formula cards have the </a:t>
            </a:r>
            <a:r>
              <a:rPr lang="en-GB" sz="2400" b="1" dirty="0">
                <a:latin typeface="Century Gothic" panose="020B0502020202020204" pitchFamily="34" charset="0"/>
              </a:rPr>
              <a:t>symbol</a:t>
            </a:r>
            <a:r>
              <a:rPr lang="en-GB" sz="2400" dirty="0">
                <a:latin typeface="Century Gothic" panose="020B0502020202020204" pitchFamily="34" charset="0"/>
              </a:rPr>
              <a:t> for the element and its </a:t>
            </a:r>
            <a:r>
              <a:rPr lang="en-GB" sz="2400" b="1" dirty="0">
                <a:latin typeface="Century Gothic" panose="020B0502020202020204" pitchFamily="34" charset="0"/>
              </a:rPr>
              <a:t>relative atomic mass </a:t>
            </a:r>
            <a:r>
              <a:rPr lang="en-GB" sz="2400" dirty="0">
                <a:latin typeface="Century Gothic" panose="020B0502020202020204" pitchFamily="34" charset="0"/>
              </a:rPr>
              <a:t>(</a:t>
            </a:r>
            <a:r>
              <a:rPr lang="en-GB" sz="2400" b="1" dirty="0">
                <a:latin typeface="Century Gothic" panose="020B0502020202020204" pitchFamily="34" charset="0"/>
              </a:rPr>
              <a:t>A</a:t>
            </a:r>
            <a:r>
              <a:rPr lang="en-GB" sz="2400" b="1" baseline="-25000" dirty="0">
                <a:latin typeface="Century Gothic" panose="020B0502020202020204" pitchFamily="34" charset="0"/>
              </a:rPr>
              <a:t>r</a:t>
            </a:r>
            <a:r>
              <a:rPr lang="en-GB" sz="2400" dirty="0">
                <a:latin typeface="Century Gothic" panose="020B0502020202020204" pitchFamily="34" charset="0"/>
              </a:rPr>
              <a:t>).</a:t>
            </a:r>
          </a:p>
          <a:p>
            <a:pPr marL="457200" indent="-457200">
              <a:buFont typeface="Arial" panose="020B0604020202020204" pitchFamily="34" charset="0"/>
              <a:buChar char="•"/>
            </a:pPr>
            <a:r>
              <a:rPr lang="en-GB" sz="2400" dirty="0">
                <a:latin typeface="Century Gothic" panose="020B0502020202020204" pitchFamily="34" charset="0"/>
              </a:rPr>
              <a:t>Use the cards to form a </a:t>
            </a:r>
            <a:r>
              <a:rPr lang="en-GB" sz="2400" b="1" dirty="0">
                <a:latin typeface="Century Gothic" panose="020B0502020202020204" pitchFamily="34" charset="0"/>
              </a:rPr>
              <a:t>molecule of hydrogen </a:t>
            </a:r>
            <a:r>
              <a:rPr lang="en-GB" sz="2400" dirty="0">
                <a:latin typeface="Century Gothic" panose="020B0502020202020204" pitchFamily="34" charset="0"/>
              </a:rPr>
              <a:t>gas and a </a:t>
            </a:r>
            <a:r>
              <a:rPr lang="en-GB" sz="2400" b="1" dirty="0">
                <a:latin typeface="Century Gothic" panose="020B0502020202020204" pitchFamily="34" charset="0"/>
              </a:rPr>
              <a:t>molecule of oxygen </a:t>
            </a:r>
            <a:r>
              <a:rPr lang="en-GB" sz="2400" dirty="0">
                <a:latin typeface="Century Gothic" panose="020B0502020202020204" pitchFamily="34" charset="0"/>
              </a:rPr>
              <a:t>gas. </a:t>
            </a:r>
            <a:r>
              <a:rPr lang="en-GB" sz="2400" b="1" dirty="0">
                <a:latin typeface="Century Gothic" panose="020B0502020202020204" pitchFamily="34" charset="0"/>
              </a:rPr>
              <a:t>What is the M</a:t>
            </a:r>
            <a:r>
              <a:rPr lang="en-GB" sz="2400" b="1" baseline="-25000" dirty="0">
                <a:latin typeface="Century Gothic" panose="020B0502020202020204" pitchFamily="34" charset="0"/>
              </a:rPr>
              <a:t>r</a:t>
            </a:r>
            <a:r>
              <a:rPr lang="en-GB" sz="2400" b="1" dirty="0">
                <a:latin typeface="Century Gothic" panose="020B0502020202020204" pitchFamily="34" charset="0"/>
              </a:rPr>
              <a:t> of H</a:t>
            </a:r>
            <a:r>
              <a:rPr lang="en-GB" sz="2400" b="1" baseline="-25000" dirty="0">
                <a:latin typeface="Century Gothic" panose="020B0502020202020204" pitchFamily="34" charset="0"/>
              </a:rPr>
              <a:t>2</a:t>
            </a:r>
            <a:r>
              <a:rPr lang="en-GB" sz="2400" b="1" dirty="0">
                <a:latin typeface="Century Gothic" panose="020B0502020202020204" pitchFamily="34" charset="0"/>
              </a:rPr>
              <a:t>? What is the Mr of O</a:t>
            </a:r>
            <a:r>
              <a:rPr lang="en-GB" sz="2400" b="1" baseline="-25000" dirty="0">
                <a:latin typeface="Century Gothic" panose="020B0502020202020204" pitchFamily="34" charset="0"/>
              </a:rPr>
              <a:t>2</a:t>
            </a:r>
            <a:r>
              <a:rPr lang="en-GB" sz="2400" b="1" dirty="0">
                <a:latin typeface="Century Gothic" panose="020B0502020202020204" pitchFamily="34" charset="0"/>
              </a:rPr>
              <a:t>?</a:t>
            </a:r>
          </a:p>
          <a:p>
            <a:pPr marL="457200" indent="-457200">
              <a:buFont typeface="Arial" panose="020B0604020202020204" pitchFamily="34" charset="0"/>
              <a:buChar char="•"/>
            </a:pPr>
            <a:r>
              <a:rPr lang="en-GB" sz="2400" dirty="0">
                <a:latin typeface="Century Gothic" panose="020B0502020202020204" pitchFamily="34" charset="0"/>
              </a:rPr>
              <a:t>Now use the cards to form a </a:t>
            </a:r>
            <a:r>
              <a:rPr lang="en-GB" sz="2400" b="1" dirty="0">
                <a:latin typeface="Century Gothic" panose="020B0502020202020204" pitchFamily="34" charset="0"/>
              </a:rPr>
              <a:t>molecule of water </a:t>
            </a:r>
            <a:r>
              <a:rPr lang="en-GB" sz="2400" dirty="0">
                <a:latin typeface="Century Gothic" panose="020B0502020202020204" pitchFamily="34" charset="0"/>
              </a:rPr>
              <a:t>and a </a:t>
            </a:r>
            <a:r>
              <a:rPr lang="en-GB" sz="2400" b="1" dirty="0">
                <a:latin typeface="Century Gothic" panose="020B0502020202020204" pitchFamily="34" charset="0"/>
              </a:rPr>
              <a:t>molecule of carbon dioxide</a:t>
            </a:r>
            <a:r>
              <a:rPr lang="en-GB" sz="2400" dirty="0">
                <a:latin typeface="Century Gothic" panose="020B0502020202020204" pitchFamily="34" charset="0"/>
              </a:rPr>
              <a:t>. </a:t>
            </a:r>
            <a:r>
              <a:rPr lang="en-GB" sz="2400" b="1" dirty="0">
                <a:latin typeface="Century Gothic" panose="020B0502020202020204" pitchFamily="34" charset="0"/>
              </a:rPr>
              <a:t>What is the M</a:t>
            </a:r>
            <a:r>
              <a:rPr lang="en-GB" sz="2400" b="1" baseline="-25000" dirty="0">
                <a:latin typeface="Century Gothic" panose="020B0502020202020204" pitchFamily="34" charset="0"/>
              </a:rPr>
              <a:t>r</a:t>
            </a:r>
            <a:r>
              <a:rPr lang="en-GB" sz="2400" b="1" dirty="0">
                <a:latin typeface="Century Gothic" panose="020B0502020202020204" pitchFamily="34" charset="0"/>
              </a:rPr>
              <a:t> of H</a:t>
            </a:r>
            <a:r>
              <a:rPr lang="en-GB" sz="2400" b="1" baseline="-25000" dirty="0">
                <a:latin typeface="Century Gothic" panose="020B0502020202020204" pitchFamily="34" charset="0"/>
              </a:rPr>
              <a:t>2</a:t>
            </a:r>
            <a:r>
              <a:rPr lang="en-GB" sz="2400" b="1" dirty="0">
                <a:latin typeface="Century Gothic" panose="020B0502020202020204" pitchFamily="34" charset="0"/>
              </a:rPr>
              <a:t>O? What is the M</a:t>
            </a:r>
            <a:r>
              <a:rPr lang="en-GB" sz="2400" b="1" baseline="-25000" dirty="0">
                <a:latin typeface="Century Gothic" panose="020B0502020202020204" pitchFamily="34" charset="0"/>
              </a:rPr>
              <a:t>r</a:t>
            </a:r>
            <a:r>
              <a:rPr lang="en-GB" sz="2400" b="1" dirty="0">
                <a:latin typeface="Century Gothic" panose="020B0502020202020204" pitchFamily="34" charset="0"/>
              </a:rPr>
              <a:t> of CO</a:t>
            </a:r>
            <a:r>
              <a:rPr lang="en-GB" sz="2400" b="1" baseline="-25000" dirty="0">
                <a:latin typeface="Century Gothic" panose="020B0502020202020204" pitchFamily="34" charset="0"/>
              </a:rPr>
              <a:t>2</a:t>
            </a:r>
            <a:r>
              <a:rPr lang="en-GB" sz="2400" b="1" dirty="0">
                <a:latin typeface="Century Gothic" panose="020B0502020202020204" pitchFamily="34" charset="0"/>
              </a:rPr>
              <a:t>?</a:t>
            </a: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r>
              <a:rPr lang="en-GB" sz="2400" dirty="0">
                <a:latin typeface="Century Gothic" panose="020B0502020202020204" pitchFamily="34" charset="0"/>
              </a:rPr>
              <a:t>Use the cards to form a </a:t>
            </a:r>
            <a:r>
              <a:rPr lang="en-GB" sz="2400" b="1" dirty="0">
                <a:latin typeface="Century Gothic" panose="020B0502020202020204" pitchFamily="34" charset="0"/>
              </a:rPr>
              <a:t>balanced equation </a:t>
            </a:r>
            <a:r>
              <a:rPr lang="en-GB" sz="2400" dirty="0">
                <a:latin typeface="Century Gothic" panose="020B0502020202020204" pitchFamily="34" charset="0"/>
              </a:rPr>
              <a:t>for the </a:t>
            </a:r>
            <a:r>
              <a:rPr lang="en-GB" sz="2400" b="1" dirty="0">
                <a:latin typeface="Century Gothic" panose="020B0502020202020204" pitchFamily="34" charset="0"/>
              </a:rPr>
              <a:t>formation of water from O</a:t>
            </a:r>
            <a:r>
              <a:rPr lang="en-GB" sz="2400" b="1" baseline="-25000" dirty="0">
                <a:latin typeface="Century Gothic" panose="020B0502020202020204" pitchFamily="34" charset="0"/>
              </a:rPr>
              <a:t>2</a:t>
            </a:r>
            <a:r>
              <a:rPr lang="en-GB" sz="2400" b="1" dirty="0">
                <a:latin typeface="Century Gothic" panose="020B0502020202020204" pitchFamily="34" charset="0"/>
              </a:rPr>
              <a:t> and H</a:t>
            </a:r>
            <a:r>
              <a:rPr lang="en-GB" sz="2400" b="1" baseline="-25000" dirty="0">
                <a:latin typeface="Century Gothic" panose="020B0502020202020204" pitchFamily="34" charset="0"/>
              </a:rPr>
              <a:t>2</a:t>
            </a:r>
            <a:r>
              <a:rPr lang="en-GB" sz="2400" dirty="0">
                <a:latin typeface="Century Gothic" panose="020B0502020202020204" pitchFamily="34" charset="0"/>
              </a:rPr>
              <a:t>. Remember there needs to be the </a:t>
            </a:r>
            <a:r>
              <a:rPr lang="en-GB" sz="2400" b="1" dirty="0">
                <a:latin typeface="Century Gothic" panose="020B0502020202020204" pitchFamily="34" charset="0"/>
              </a:rPr>
              <a:t>same number of atoms of each element </a:t>
            </a:r>
            <a:r>
              <a:rPr lang="en-GB" sz="2400" dirty="0">
                <a:latin typeface="Century Gothic" panose="020B0502020202020204" pitchFamily="34" charset="0"/>
              </a:rPr>
              <a:t>on both sides of the equation and </a:t>
            </a:r>
            <a:r>
              <a:rPr lang="en-GB" sz="2400" b="1" dirty="0">
                <a:latin typeface="Century Gothic" panose="020B0502020202020204" pitchFamily="34" charset="0"/>
              </a:rPr>
              <a:t>M</a:t>
            </a:r>
            <a:r>
              <a:rPr lang="en-GB" sz="2400" b="1" baseline="-25000" dirty="0">
                <a:latin typeface="Century Gothic" panose="020B0502020202020204" pitchFamily="34" charset="0"/>
              </a:rPr>
              <a:t>r</a:t>
            </a:r>
            <a:r>
              <a:rPr lang="en-GB" sz="2400" b="1" dirty="0">
                <a:latin typeface="Century Gothic" panose="020B0502020202020204" pitchFamily="34" charset="0"/>
              </a:rPr>
              <a:t> products = M</a:t>
            </a:r>
            <a:r>
              <a:rPr lang="en-GB" sz="2400" b="1" baseline="-25000" dirty="0">
                <a:latin typeface="Century Gothic" panose="020B0502020202020204" pitchFamily="34" charset="0"/>
              </a:rPr>
              <a:t>r</a:t>
            </a:r>
            <a:r>
              <a:rPr lang="en-GB" sz="2400" b="1" dirty="0">
                <a:latin typeface="Century Gothic" panose="020B0502020202020204" pitchFamily="34" charset="0"/>
              </a:rPr>
              <a:t> reactants</a:t>
            </a:r>
            <a:r>
              <a:rPr lang="en-GB" sz="2400" dirty="0">
                <a:latin typeface="Century Gothic" panose="020B0502020202020204" pitchFamily="34" charset="0"/>
              </a:rPr>
              <a:t>.</a:t>
            </a:r>
          </a:p>
          <a:p>
            <a:pPr marL="457200" indent="-457200">
              <a:buFont typeface="Arial" panose="020B0604020202020204" pitchFamily="34" charset="0"/>
              <a:buChar char="•"/>
            </a:pPr>
            <a:r>
              <a:rPr lang="en-GB" sz="2400" dirty="0">
                <a:latin typeface="Century Gothic" panose="020B0502020202020204" pitchFamily="34" charset="0"/>
              </a:rPr>
              <a:t>If you have time – repeat for the formation of carbon dioxide from carbon and oxygen gas.</a:t>
            </a:r>
          </a:p>
        </p:txBody>
      </p:sp>
    </p:spTree>
    <p:extLst>
      <p:ext uri="{BB962C8B-B14F-4D97-AF65-F5344CB8AC3E}">
        <p14:creationId xmlns:p14="http://schemas.microsoft.com/office/powerpoint/2010/main" val="138088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482850" y="815568"/>
            <a:ext cx="11004300" cy="1938992"/>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Which of the following is </a:t>
            </a:r>
            <a:r>
              <a:rPr lang="en-GB" sz="2400" b="1" dirty="0">
                <a:latin typeface="Century Gothic" panose="020B0502020202020204" pitchFamily="34" charset="0"/>
              </a:rPr>
              <a:t>true</a:t>
            </a:r>
            <a:r>
              <a:rPr lang="en-GB" sz="2400" dirty="0">
                <a:latin typeface="Century Gothic" panose="020B0502020202020204" pitchFamily="34" charset="0"/>
              </a:rPr>
              <a:t>?</a:t>
            </a:r>
          </a:p>
          <a:p>
            <a:pPr marL="914400" lvl="1" indent="-457200">
              <a:buFont typeface="Wingdings" pitchFamily="2" charset="2"/>
              <a:buChar char="q"/>
            </a:pPr>
            <a:r>
              <a:rPr lang="en-GB" sz="2400" dirty="0">
                <a:latin typeface="Century Gothic" panose="020B0502020202020204" pitchFamily="34" charset="0"/>
              </a:rPr>
              <a:t>A. The symbol for mole is mol.</a:t>
            </a:r>
          </a:p>
          <a:p>
            <a:pPr marL="914400" lvl="1" indent="-457200">
              <a:buFont typeface="Wingdings" pitchFamily="2" charset="2"/>
              <a:buChar char="q"/>
            </a:pPr>
            <a:r>
              <a:rPr lang="en-GB" sz="2400" dirty="0">
                <a:latin typeface="Century Gothic" panose="020B0502020202020204" pitchFamily="34" charset="0"/>
              </a:rPr>
              <a:t>B. The symbol for mole is moles.</a:t>
            </a:r>
          </a:p>
          <a:p>
            <a:pPr marL="914400" lvl="1" indent="-457200">
              <a:buFont typeface="Wingdings" pitchFamily="2" charset="2"/>
              <a:buChar char="q"/>
            </a:pPr>
            <a:r>
              <a:rPr lang="en-GB" sz="2400" dirty="0">
                <a:latin typeface="Century Gothic" panose="020B0502020202020204" pitchFamily="34" charset="0"/>
              </a:rPr>
              <a:t>C. The symbol for moles is m.</a:t>
            </a:r>
          </a:p>
          <a:p>
            <a:pPr marL="457200" indent="-457200">
              <a:buAutoNum type="arabicPeriod"/>
            </a:pPr>
            <a:endParaRPr lang="en-GB" sz="2400" dirty="0">
              <a:latin typeface="Century Gothic" panose="020B0502020202020204" pitchFamily="34" charset="0"/>
            </a:endParaRPr>
          </a:p>
        </p:txBody>
      </p:sp>
      <p:sp>
        <p:nvSpPr>
          <p:cNvPr id="4" name="TextBox 3">
            <a:extLst>
              <a:ext uri="{FF2B5EF4-FFF2-40B4-BE49-F238E27FC236}">
                <a16:creationId xmlns:a16="http://schemas.microsoft.com/office/drawing/2014/main" id="{49D9FD6F-2370-714D-B4BC-9DA02B16D063}"/>
              </a:ext>
            </a:extLst>
          </p:cNvPr>
          <p:cNvSpPr txBox="1"/>
          <p:nvPr/>
        </p:nvSpPr>
        <p:spPr>
          <a:xfrm>
            <a:off x="528849" y="2762126"/>
            <a:ext cx="10620000" cy="1569660"/>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How many molecules in 1 mole of CO</a:t>
            </a:r>
            <a:r>
              <a:rPr lang="en-GB" sz="2400" baseline="-25000" dirty="0">
                <a:latin typeface="Century Gothic" panose="020B0502020202020204" pitchFamily="34" charset="0"/>
              </a:rPr>
              <a:t>2</a:t>
            </a:r>
            <a:r>
              <a:rPr lang="en-GB" sz="2400" dirty="0">
                <a:latin typeface="Century Gothic" panose="020B0502020202020204" pitchFamily="34" charset="0"/>
              </a:rPr>
              <a:t>?</a:t>
            </a:r>
          </a:p>
          <a:p>
            <a:pPr marL="914400" lvl="1" indent="-457200">
              <a:buFont typeface="Wingdings" pitchFamily="2" charset="2"/>
              <a:buChar char="q"/>
            </a:pPr>
            <a:r>
              <a:rPr lang="en-GB" sz="2400" dirty="0">
                <a:latin typeface="Century Gothic" panose="020B0502020202020204" pitchFamily="34" charset="0"/>
              </a:rPr>
              <a:t>A. 44 </a:t>
            </a:r>
          </a:p>
          <a:p>
            <a:pPr marL="914400" lvl="1" indent="-457200">
              <a:buFont typeface="Wingdings" pitchFamily="2" charset="2"/>
              <a:buChar char="q"/>
            </a:pPr>
            <a:r>
              <a:rPr lang="en-GB" sz="2400" dirty="0">
                <a:latin typeface="Century Gothic" panose="020B0502020202020204" pitchFamily="34" charset="0"/>
              </a:rPr>
              <a:t>B. 6.02 x10</a:t>
            </a:r>
            <a:r>
              <a:rPr lang="en-GB" sz="2400" baseline="30000" dirty="0">
                <a:latin typeface="Century Gothic" panose="020B0502020202020204" pitchFamily="34" charset="0"/>
              </a:rPr>
              <a:t>23</a:t>
            </a:r>
            <a:endParaRPr lang="en-GB" sz="24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1</a:t>
            </a:r>
          </a:p>
        </p:txBody>
      </p:sp>
      <p:sp>
        <p:nvSpPr>
          <p:cNvPr id="5" name="TextBox 4">
            <a:extLst>
              <a:ext uri="{FF2B5EF4-FFF2-40B4-BE49-F238E27FC236}">
                <a16:creationId xmlns:a16="http://schemas.microsoft.com/office/drawing/2014/main" id="{FA56AB9A-831D-8048-BB27-E49EAE012180}"/>
              </a:ext>
            </a:extLst>
          </p:cNvPr>
          <p:cNvSpPr txBox="1"/>
          <p:nvPr/>
        </p:nvSpPr>
        <p:spPr>
          <a:xfrm>
            <a:off x="522575" y="4794877"/>
            <a:ext cx="10833853" cy="1569660"/>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Which number is the same as 6 x 10</a:t>
            </a:r>
            <a:r>
              <a:rPr lang="en-GB" sz="2400" baseline="30000" dirty="0">
                <a:latin typeface="Century Gothic" panose="020B0502020202020204" pitchFamily="34" charset="0"/>
              </a:rPr>
              <a:t>3</a:t>
            </a:r>
            <a:r>
              <a:rPr lang="en-GB" sz="2400" dirty="0">
                <a:latin typeface="Century Gothic" panose="020B0502020202020204" pitchFamily="34" charset="0"/>
              </a:rPr>
              <a:t>?</a:t>
            </a:r>
          </a:p>
          <a:p>
            <a:pPr marL="914400" lvl="1" indent="-457200">
              <a:buFont typeface="Wingdings" pitchFamily="2" charset="2"/>
              <a:buChar char="q"/>
            </a:pPr>
            <a:r>
              <a:rPr lang="en-GB" sz="2400" dirty="0">
                <a:latin typeface="Century Gothic" panose="020B0502020202020204" pitchFamily="34" charset="0"/>
              </a:rPr>
              <a:t>A. 60300</a:t>
            </a:r>
          </a:p>
          <a:p>
            <a:pPr marL="914400" lvl="1" indent="-457200">
              <a:buFont typeface="Wingdings" pitchFamily="2" charset="2"/>
              <a:buChar char="q"/>
            </a:pPr>
            <a:r>
              <a:rPr lang="en-GB" sz="2400" dirty="0">
                <a:latin typeface="Century Gothic" panose="020B0502020202020204" pitchFamily="34" charset="0"/>
              </a:rPr>
              <a:t>B. 63000</a:t>
            </a:r>
          </a:p>
          <a:p>
            <a:pPr marL="914400" lvl="1" indent="-457200">
              <a:buFont typeface="Wingdings" pitchFamily="2" charset="2"/>
              <a:buChar char="q"/>
            </a:pPr>
            <a:r>
              <a:rPr lang="en-GB" sz="2400" dirty="0">
                <a:latin typeface="Century Gothic" panose="020B0502020202020204" pitchFamily="34" charset="0"/>
              </a:rPr>
              <a:t>C. 6000</a:t>
            </a:r>
          </a:p>
        </p:txBody>
      </p:sp>
      <p:sp>
        <p:nvSpPr>
          <p:cNvPr id="6" name="TextBox 5">
            <a:extLst>
              <a:ext uri="{FF2B5EF4-FFF2-40B4-BE49-F238E27FC236}">
                <a16:creationId xmlns:a16="http://schemas.microsoft.com/office/drawing/2014/main" id="{414A8B36-6BDF-BE4B-8892-9B947E7C3878}"/>
              </a:ext>
            </a:extLst>
          </p:cNvPr>
          <p:cNvSpPr txBox="1"/>
          <p:nvPr/>
        </p:nvSpPr>
        <p:spPr>
          <a:xfrm>
            <a:off x="950359" y="965955"/>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977193" y="3295980"/>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981232" y="5691484"/>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688263742"/>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C4.3.2</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245603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1131550" cy="51090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Introducing the Mole</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Define relative atomic mass. </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Define relative formula mass.</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Mr of ammonia (NH</a:t>
            </a:r>
            <a:r>
              <a:rPr lang="en-GB" sz="2400" baseline="-25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 N=14, H=1</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Mr of calcium hydroxide (Ca(OH)</a:t>
            </a:r>
            <a:r>
              <a:rPr lang="en-GB" sz="2400" baseline="-25000" dirty="0">
                <a:solidFill>
                  <a:schemeClr val="dk1"/>
                </a:solidFill>
                <a:latin typeface="Century Gothic"/>
                <a:ea typeface="Century Gothic"/>
                <a:cs typeface="Century Gothic"/>
                <a:sym typeface="Century Gothic"/>
              </a:rPr>
              <a:t>2</a:t>
            </a:r>
            <a:r>
              <a:rPr lang="en-GB" sz="2400" dirty="0">
                <a:solidFill>
                  <a:schemeClr val="dk1"/>
                </a:solidFill>
                <a:latin typeface="Century Gothic"/>
                <a:ea typeface="Century Gothic"/>
                <a:cs typeface="Century Gothic"/>
                <a:sym typeface="Century Gothic"/>
              </a:rPr>
              <a:t>). Ca=40, O=16, H=1</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percentage by mass of hydrogen in ammonia.</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Write 58230000 in standard form.</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Convert 3.07 x10</a:t>
            </a:r>
            <a:r>
              <a:rPr lang="en-US" sz="2400" baseline="30000" dirty="0">
                <a:solidFill>
                  <a:schemeClr val="dk1"/>
                </a:solidFill>
                <a:latin typeface="Century Gothic"/>
                <a:ea typeface="Century Gothic"/>
                <a:cs typeface="Century Gothic"/>
                <a:sym typeface="Century Gothic"/>
              </a:rPr>
              <a:t>4</a:t>
            </a:r>
            <a:r>
              <a:rPr lang="en-US" sz="2400" dirty="0">
                <a:solidFill>
                  <a:schemeClr val="dk1"/>
                </a:solidFill>
                <a:latin typeface="Century Gothic"/>
                <a:ea typeface="Century Gothic"/>
                <a:cs typeface="Century Gothic"/>
                <a:sym typeface="Century Gothic"/>
              </a:rPr>
              <a:t> from standard form. </a:t>
            </a:r>
            <a:endParaRPr lang="en-US" sz="2400" baseline="300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Write 0.0006 in standard form.</a:t>
            </a:r>
          </a:p>
        </p:txBody>
      </p:sp>
      <p:pic>
        <p:nvPicPr>
          <p:cNvPr id="3" name="Picture 2" descr="Icon&#10;&#10;Description automatically generated">
            <a:extLst>
              <a:ext uri="{FF2B5EF4-FFF2-40B4-BE49-F238E27FC236}">
                <a16:creationId xmlns:a16="http://schemas.microsoft.com/office/drawing/2014/main" id="{DC456C9F-0601-A8FB-98E8-9820AE1A99F2}"/>
              </a:ext>
            </a:extLst>
          </p:cNvPr>
          <p:cNvPicPr>
            <a:picLocks noChangeAspect="1"/>
          </p:cNvPicPr>
          <p:nvPr/>
        </p:nvPicPr>
        <p:blipFill>
          <a:blip r:embed="rId3"/>
          <a:stretch>
            <a:fillRect/>
          </a:stretch>
        </p:blipFill>
        <p:spPr>
          <a:xfrm>
            <a:off x="10449457" y="5754628"/>
            <a:ext cx="1145669" cy="547730"/>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1174414" cy="57861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Introducing the Mole</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i="0" u="none" strike="noStrike" cap="none" dirty="0">
                <a:solidFill>
                  <a:schemeClr val="dk1"/>
                </a:solidFill>
                <a:latin typeface="Century Gothic"/>
                <a:ea typeface="Century Gothic"/>
                <a:cs typeface="Century Gothic"/>
                <a:sym typeface="Century Gothic"/>
              </a:rPr>
              <a:t>In chemical reactions, there are a huge number (think many, many trillions!) of atoms in reactants that rearrange to form the products. Remember in a chemical reaction, mass is conserved, so no atoms are made or lost during a chemical reaction, only rearranged. So that scientists can keep track of the numbers of atoms involved in different substances without having to write out huge numbers, scientists use a quantity called ‘the mole’. As with many things in chemistry, we use carbon as the reference. 12 g of carbon contains 6.02 x10</a:t>
            </a:r>
            <a:r>
              <a:rPr lang="en-GB" sz="2000" i="0" u="none" strike="noStrike" cap="none" baseline="30000" dirty="0">
                <a:solidFill>
                  <a:schemeClr val="dk1"/>
                </a:solidFill>
                <a:latin typeface="Century Gothic"/>
                <a:ea typeface="Century Gothic"/>
                <a:cs typeface="Century Gothic"/>
                <a:sym typeface="Century Gothic"/>
              </a:rPr>
              <a:t>23</a:t>
            </a:r>
            <a:r>
              <a:rPr lang="en-GB" sz="2000" i="0" u="none" strike="noStrike" cap="none" dirty="0">
                <a:solidFill>
                  <a:schemeClr val="dk1"/>
                </a:solidFill>
                <a:latin typeface="Century Gothic"/>
                <a:ea typeface="Century Gothic"/>
                <a:cs typeface="Century Gothic"/>
                <a:sym typeface="Century Gothic"/>
              </a:rPr>
              <a:t> atoms. This number of atoms is called Avogadro’s number and is the number of atoms in one mole. As a definition, we can say that a mole is the number of atoms contained in 12 g of carbon.</a:t>
            </a: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State the law of conservation of mass.</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State Avogadro’s number.</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Define a mole. </a:t>
            </a: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State the relative atomic mass of carbon. </a:t>
            </a:r>
            <a:endParaRPr lang="en-GB" sz="2400" dirty="0">
              <a:solidFill>
                <a:schemeClr val="dk1"/>
              </a:solidFill>
              <a:latin typeface="Century Gothic"/>
              <a:ea typeface="Century Gothic"/>
              <a:cs typeface="Century Gothic"/>
              <a:sym typeface="Century Gothic"/>
            </a:endParaRPr>
          </a:p>
        </p:txBody>
      </p:sp>
      <p:pic>
        <p:nvPicPr>
          <p:cNvPr id="3" name="Picture 2" descr="Icon&#10;&#10;Description automatically generated">
            <a:extLst>
              <a:ext uri="{FF2B5EF4-FFF2-40B4-BE49-F238E27FC236}">
                <a16:creationId xmlns:a16="http://schemas.microsoft.com/office/drawing/2014/main" id="{2F8DF38F-24AE-82C7-770B-41CA14016204}"/>
              </a:ext>
            </a:extLst>
          </p:cNvPr>
          <p:cNvPicPr>
            <a:picLocks noChangeAspect="1"/>
          </p:cNvPicPr>
          <p:nvPr/>
        </p:nvPicPr>
        <p:blipFill>
          <a:blip r:embed="rId3"/>
          <a:stretch>
            <a:fillRect/>
          </a:stretch>
        </p:blipFill>
        <p:spPr>
          <a:xfrm>
            <a:off x="10420881" y="5740340"/>
            <a:ext cx="1145669" cy="547730"/>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DB64E-125E-A389-BE69-92C338491DC4}"/>
              </a:ext>
            </a:extLst>
          </p:cNvPr>
          <p:cNvPicPr>
            <a:picLocks noChangeAspect="1"/>
          </p:cNvPicPr>
          <p:nvPr/>
        </p:nvPicPr>
        <p:blipFill>
          <a:blip r:embed="rId3"/>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C4.3.2</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480903" y="2259360"/>
            <a:ext cx="7139830" cy="430800"/>
          </a:xfrm>
        </p:spPr>
        <p:txBody>
          <a:bodyPr/>
          <a:lstStyle/>
          <a:p>
            <a:r>
              <a:rPr lang="en-US" dirty="0">
                <a:latin typeface="Century Gothic" panose="020B0502020202020204" pitchFamily="34" charset="0"/>
              </a:rPr>
              <a:t>(HT) Introducing the Mole</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03/02/2025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sp>
        <p:nvSpPr>
          <p:cNvPr id="10" name="TextBox 1">
            <a:extLst>
              <a:ext uri="{FF2B5EF4-FFF2-40B4-BE49-F238E27FC236}">
                <a16:creationId xmlns:a16="http://schemas.microsoft.com/office/drawing/2014/main" id="{29E40D1C-44AF-48D3-B0D3-718E1D46F2EB}"/>
              </a:ext>
            </a:extLst>
          </p:cNvPr>
          <p:cNvSpPr txBox="1"/>
          <p:nvPr/>
        </p:nvSpPr>
        <p:spPr>
          <a:xfrm>
            <a:off x="312639" y="4518898"/>
            <a:ext cx="10662806" cy="2339102"/>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4.3.1 Prior Knowledge Review</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b="1" dirty="0">
                <a:solidFill>
                  <a:srgbClr val="000000"/>
                </a:solidFill>
                <a:latin typeface="Century Gothic" panose="020B0502020202020204" pitchFamily="34" charset="0"/>
                <a:cs typeface="Arial"/>
                <a:sym typeface="Arial"/>
              </a:rPr>
              <a:t>C</a:t>
            </a: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4.3.2 (HT) </a:t>
            </a:r>
            <a:r>
              <a:rPr lang="en-US" b="1" dirty="0">
                <a:solidFill>
                  <a:srgbClr val="000000"/>
                </a:solidFill>
                <a:latin typeface="Century Gothic" panose="020B0502020202020204" pitchFamily="34" charset="0"/>
                <a:cs typeface="Arial"/>
                <a:sym typeface="Arial"/>
              </a:rPr>
              <a:t>Introducing the Mole	</a:t>
            </a:r>
            <a:endPar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4.3.3 (HT)</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t>
            </a:r>
            <a:r>
              <a:rPr lang="en-US" sz="1600" dirty="0">
                <a:solidFill>
                  <a:srgbClr val="000000"/>
                </a:solidFill>
                <a:latin typeface="Century Gothic" panose="020B0502020202020204" pitchFamily="34" charset="0"/>
                <a:cs typeface="Arial"/>
                <a:sym typeface="Arial"/>
              </a:rPr>
              <a:t>Mole Calculations</a:t>
            </a: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4.3.4</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PKR: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4.3.5 TIF: Calculating Concentration</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TIF: Calculating an Unknown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4.3.7</a:t>
            </a:r>
            <a:r>
              <a:rPr lang="en-US" sz="1600" dirty="0">
                <a:solidFill>
                  <a:srgbClr val="000000"/>
                </a:solidFill>
                <a:latin typeface="Century Gothic" panose="020B0502020202020204" pitchFamily="34" charset="0"/>
                <a:cs typeface="Arial"/>
                <a:sym typeface="Arial"/>
              </a:rPr>
              <a:t> (HT) Amounts of Substances in Equations</a:t>
            </a: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4.3.8</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t>
            </a:r>
            <a:r>
              <a:rPr lang="en-US" sz="1600" dirty="0">
                <a:solidFill>
                  <a:srgbClr val="000000"/>
                </a:solidFill>
                <a:latin typeface="Century Gothic" panose="020B0502020202020204" pitchFamily="34" charset="0"/>
                <a:cs typeface="Arial"/>
                <a:sym typeface="Arial"/>
              </a:rPr>
              <a:t>(HT) Limiting Reactants</a:t>
            </a:r>
            <a:endParaRPr lang="en-US" sz="20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4.3.9</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PKR: Reactions of Acids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C4.3.10</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Acids, Alkalis and Neutralisation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C4.3.11</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C4.3.12</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 Analysis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C4.3.13</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t>
            </a:r>
            <a:r>
              <a:rPr lang="en-US" sz="1600" dirty="0">
                <a:solidFill>
                  <a:srgbClr val="000000"/>
                </a:solidFill>
                <a:latin typeface="Century Gothic" panose="020B0502020202020204" pitchFamily="34" charset="0"/>
                <a:cs typeface="Arial"/>
                <a:sym typeface="Arial"/>
              </a:rPr>
              <a:t>Titration Calculations</a:t>
            </a: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C4.3.14</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(HT) Strong and Weak Acids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C4.3.15 </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TIF: Volumes of Gases</a:t>
            </a: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7617667" y="1996627"/>
            <a:ext cx="837234" cy="432292"/>
          </a:xfrm>
          <a:prstGeom prst="rect">
            <a:avLst/>
          </a:prstGeom>
        </p:spPr>
      </p:pic>
      <p:pic>
        <p:nvPicPr>
          <p:cNvPr id="7" name="Picture 6" descr="Icon&#10;&#10;Description automatically generated">
            <a:extLst>
              <a:ext uri="{FF2B5EF4-FFF2-40B4-BE49-F238E27FC236}">
                <a16:creationId xmlns:a16="http://schemas.microsoft.com/office/drawing/2014/main" id="{3571BE90-4854-4EEE-32DC-198FEB1B4F9A}"/>
              </a:ext>
            </a:extLst>
          </p:cNvPr>
          <p:cNvPicPr>
            <a:picLocks noChangeAspect="1"/>
          </p:cNvPicPr>
          <p:nvPr/>
        </p:nvPicPr>
        <p:blipFill>
          <a:blip r:embed="rId5"/>
          <a:stretch>
            <a:fillRect/>
          </a:stretch>
        </p:blipFill>
        <p:spPr>
          <a:xfrm>
            <a:off x="10420882" y="5311715"/>
            <a:ext cx="1145669" cy="547730"/>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State that 1 mole of a substance contains 6.02 x 10</a:t>
            </a:r>
            <a:r>
              <a:rPr lang="en-US" sz="2400" baseline="30000" dirty="0">
                <a:latin typeface="Century Gothic" panose="020B0502020202020204" pitchFamily="34" charset="0"/>
              </a:rPr>
              <a:t>23</a:t>
            </a:r>
            <a:r>
              <a:rPr lang="en-US" sz="2400" dirty="0">
                <a:latin typeface="Century Gothic" panose="020B0502020202020204" pitchFamily="34" charset="0"/>
              </a:rPr>
              <a:t> particles.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Convert decimal numbers into standard form.</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Calculate the mass of 1 mole of a substance.</a:t>
            </a:r>
          </a:p>
          <a:p>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0" y="5755170"/>
            <a:ext cx="41154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relative formula mass</a:t>
            </a:r>
          </a:p>
        </p:txBody>
      </p:sp>
      <p:sp>
        <p:nvSpPr>
          <p:cNvPr id="14" name="Rectangle 13">
            <a:extLst>
              <a:ext uri="{FF2B5EF4-FFF2-40B4-BE49-F238E27FC236}">
                <a16:creationId xmlns:a16="http://schemas.microsoft.com/office/drawing/2014/main" id="{A2C825F2-5973-4048-9A5C-E0A4E794080E}"/>
              </a:ext>
            </a:extLst>
          </p:cNvPr>
          <p:cNvSpPr/>
          <p:nvPr/>
        </p:nvSpPr>
        <p:spPr>
          <a:xfrm>
            <a:off x="5541043" y="4997292"/>
            <a:ext cx="1845595"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amount</a:t>
            </a:r>
          </a:p>
        </p:txBody>
      </p:sp>
      <p:sp>
        <p:nvSpPr>
          <p:cNvPr id="6" name="Rectangle 5">
            <a:extLst>
              <a:ext uri="{FF2B5EF4-FFF2-40B4-BE49-F238E27FC236}">
                <a16:creationId xmlns:a16="http://schemas.microsoft.com/office/drawing/2014/main" id="{F4415590-7397-9082-FD03-C785D48692FC}"/>
              </a:ext>
            </a:extLst>
          </p:cNvPr>
          <p:cNvSpPr/>
          <p:nvPr/>
        </p:nvSpPr>
        <p:spPr>
          <a:xfrm>
            <a:off x="2004393" y="5007458"/>
            <a:ext cx="1710357"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mole</a:t>
            </a:r>
          </a:p>
        </p:txBody>
      </p:sp>
      <p:sp>
        <p:nvSpPr>
          <p:cNvPr id="7" name="Rectangle 6">
            <a:extLst>
              <a:ext uri="{FF2B5EF4-FFF2-40B4-BE49-F238E27FC236}">
                <a16:creationId xmlns:a16="http://schemas.microsoft.com/office/drawing/2014/main" id="{8F351BFD-E2B1-31B3-C107-5A322AE99B0A}"/>
              </a:ext>
            </a:extLst>
          </p:cNvPr>
          <p:cNvSpPr/>
          <p:nvPr/>
        </p:nvSpPr>
        <p:spPr>
          <a:xfrm>
            <a:off x="3771281" y="5002695"/>
            <a:ext cx="1710357"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mass</a:t>
            </a:r>
          </a:p>
        </p:txBody>
      </p:sp>
      <p:sp>
        <p:nvSpPr>
          <p:cNvPr id="11" name="Rectangle 10">
            <a:extLst>
              <a:ext uri="{FF2B5EF4-FFF2-40B4-BE49-F238E27FC236}">
                <a16:creationId xmlns:a16="http://schemas.microsoft.com/office/drawing/2014/main" id="{1A25FDA9-8BCA-5B8B-691C-BED6903084ED}"/>
              </a:ext>
            </a:extLst>
          </p:cNvPr>
          <p:cNvSpPr/>
          <p:nvPr/>
        </p:nvSpPr>
        <p:spPr>
          <a:xfrm>
            <a:off x="6147768" y="5764695"/>
            <a:ext cx="41154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Avogadro’s number</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8E19285E-F8F8-82F4-44D0-512E4126B423}"/>
              </a:ext>
            </a:extLst>
          </p:cNvPr>
          <p:cNvPicPr>
            <a:picLocks noChangeAspect="1"/>
          </p:cNvPicPr>
          <p:nvPr/>
        </p:nvPicPr>
        <p:blipFill>
          <a:blip r:embed="rId3"/>
          <a:stretch>
            <a:fillRect/>
          </a:stretch>
        </p:blipFill>
        <p:spPr>
          <a:xfrm>
            <a:off x="6865937" y="4180396"/>
            <a:ext cx="4549776" cy="2560249"/>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4517" y="243512"/>
            <a:ext cx="9501433" cy="6370975"/>
          </a:xfrm>
          <a:prstGeom prst="rect">
            <a:avLst/>
          </a:prstGeom>
          <a:noFill/>
        </p:spPr>
        <p:txBody>
          <a:bodyPr wrap="square" rtlCol="0">
            <a:spAutoFit/>
          </a:bodyPr>
          <a:lstStyle/>
          <a:p>
            <a:r>
              <a:rPr lang="en-GB" sz="2400" b="1" dirty="0">
                <a:latin typeface="Century Gothic" panose="020B0502020202020204" pitchFamily="34" charset="0"/>
              </a:rPr>
              <a:t>Is it possible to weigh one atom in a lab?</a:t>
            </a:r>
          </a:p>
          <a:p>
            <a:endParaRPr lang="en-GB" sz="2400" b="1" dirty="0">
              <a:latin typeface="Century Gothic" panose="020B0502020202020204" pitchFamily="34" charset="0"/>
            </a:endParaRPr>
          </a:p>
          <a:p>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endParaRPr lang="en-GB" sz="2400" dirty="0">
              <a:latin typeface="Century Gothic" panose="020B0502020202020204" pitchFamily="34" charset="0"/>
            </a:endParaRPr>
          </a:p>
          <a:p>
            <a:r>
              <a:rPr lang="en-GB" sz="2400" dirty="0">
                <a:latin typeface="Century Gothic" panose="020B0502020202020204" pitchFamily="34" charset="0"/>
              </a:rPr>
              <a:t>Imagine one atom of each element. </a:t>
            </a:r>
          </a:p>
          <a:p>
            <a:r>
              <a:rPr lang="en-GB" sz="2400" b="1" dirty="0">
                <a:latin typeface="Century Gothic" panose="020B0502020202020204" pitchFamily="34" charset="0"/>
              </a:rPr>
              <a:t>What would the ratio of the masses of these atoms be?</a:t>
            </a:r>
          </a:p>
          <a:p>
            <a:r>
              <a:rPr lang="en-GB" sz="2400" dirty="0">
                <a:solidFill>
                  <a:schemeClr val="accent1"/>
                </a:solidFill>
                <a:latin typeface="Century Gothic" panose="020B0502020202020204" pitchFamily="34" charset="0"/>
              </a:rPr>
              <a:t>64 : 32 or 2 : 1</a:t>
            </a:r>
          </a:p>
          <a:p>
            <a:pPr lvl="1"/>
            <a:endParaRPr lang="en-GB" sz="2400" dirty="0">
              <a:solidFill>
                <a:srgbClr val="00B050"/>
              </a:solidFill>
              <a:latin typeface="Century Gothic" panose="020B0502020202020204" pitchFamily="34" charset="0"/>
            </a:endParaRPr>
          </a:p>
          <a:p>
            <a:r>
              <a:rPr lang="en-GB" sz="2400" b="1" dirty="0">
                <a:latin typeface="Century Gothic" panose="020B0502020202020204" pitchFamily="34" charset="0"/>
              </a:rPr>
              <a:t>Is it possible to weigh one atom in our lab? </a:t>
            </a:r>
          </a:p>
          <a:p>
            <a:r>
              <a:rPr lang="en-GB" sz="2400" b="1" dirty="0">
                <a:solidFill>
                  <a:schemeClr val="accent1"/>
                </a:solidFill>
                <a:latin typeface="Century Gothic" panose="020B0502020202020204" pitchFamily="34" charset="0"/>
              </a:rPr>
              <a:t>No, they are far too small. Chemists need to be able to compare masses that can be easily be measured.</a:t>
            </a:r>
          </a:p>
        </p:txBody>
      </p:sp>
      <p:pic>
        <p:nvPicPr>
          <p:cNvPr id="31" name="Picture 30">
            <a:extLst>
              <a:ext uri="{FF2B5EF4-FFF2-40B4-BE49-F238E27FC236}">
                <a16:creationId xmlns:a16="http://schemas.microsoft.com/office/drawing/2014/main" id="{621A2ACA-6498-4E1F-B7D6-21A47A650447}"/>
              </a:ext>
            </a:extLst>
          </p:cNvPr>
          <p:cNvPicPr>
            <a:picLocks noChangeAspect="1"/>
          </p:cNvPicPr>
          <p:nvPr/>
        </p:nvPicPr>
        <p:blipFill>
          <a:blip r:embed="rId3"/>
          <a:stretch>
            <a:fillRect/>
          </a:stretch>
        </p:blipFill>
        <p:spPr>
          <a:xfrm>
            <a:off x="3567447" y="1076390"/>
            <a:ext cx="1659354" cy="1567168"/>
          </a:xfrm>
          <a:prstGeom prst="rect">
            <a:avLst/>
          </a:prstGeom>
        </p:spPr>
      </p:pic>
      <p:graphicFrame>
        <p:nvGraphicFramePr>
          <p:cNvPr id="33" name="Table 33">
            <a:extLst>
              <a:ext uri="{FF2B5EF4-FFF2-40B4-BE49-F238E27FC236}">
                <a16:creationId xmlns:a16="http://schemas.microsoft.com/office/drawing/2014/main" id="{1B168A31-BEEE-4CDD-B470-E7A0C8E53300}"/>
              </a:ext>
            </a:extLst>
          </p:cNvPr>
          <p:cNvGraphicFramePr>
            <a:graphicFrameLocks noGrp="1"/>
          </p:cNvGraphicFramePr>
          <p:nvPr/>
        </p:nvGraphicFramePr>
        <p:xfrm>
          <a:off x="314518" y="2625516"/>
          <a:ext cx="9966759" cy="914400"/>
        </p:xfrm>
        <a:graphic>
          <a:graphicData uri="http://schemas.openxmlformats.org/drawingml/2006/table">
            <a:tbl>
              <a:tblPr firstRow="1" bandRow="1">
                <a:tableStyleId>{5940675A-B579-460E-94D1-54222C63F5DA}</a:tableStyleId>
              </a:tblPr>
              <a:tblGrid>
                <a:gridCol w="2111281">
                  <a:extLst>
                    <a:ext uri="{9D8B030D-6E8A-4147-A177-3AD203B41FA5}">
                      <a16:colId xmlns:a16="http://schemas.microsoft.com/office/drawing/2014/main" val="4074200878"/>
                    </a:ext>
                  </a:extLst>
                </a:gridCol>
                <a:gridCol w="3927739">
                  <a:extLst>
                    <a:ext uri="{9D8B030D-6E8A-4147-A177-3AD203B41FA5}">
                      <a16:colId xmlns:a16="http://schemas.microsoft.com/office/drawing/2014/main" val="3608607340"/>
                    </a:ext>
                  </a:extLst>
                </a:gridCol>
                <a:gridCol w="3927739">
                  <a:extLst>
                    <a:ext uri="{9D8B030D-6E8A-4147-A177-3AD203B41FA5}">
                      <a16:colId xmlns:a16="http://schemas.microsoft.com/office/drawing/2014/main" val="27640117"/>
                    </a:ext>
                  </a:extLst>
                </a:gridCol>
              </a:tblGrid>
              <a:tr h="370840">
                <a:tc>
                  <a:txBody>
                    <a:bodyPr/>
                    <a:lstStyle/>
                    <a:p>
                      <a:pPr algn="ctr"/>
                      <a:r>
                        <a:rPr lang="en-GB" sz="2400" dirty="0">
                          <a:latin typeface="Century Gothic"/>
                        </a:rPr>
                        <a:t>Symbol</a:t>
                      </a:r>
                    </a:p>
                  </a:txBody>
                  <a:tcPr/>
                </a:tc>
                <a:tc>
                  <a:txBody>
                    <a:bodyPr/>
                    <a:lstStyle/>
                    <a:p>
                      <a:pPr algn="ctr"/>
                      <a:r>
                        <a:rPr lang="en-GB" sz="2400" dirty="0">
                          <a:latin typeface="Century Gothic"/>
                        </a:rPr>
                        <a:t>Cu</a:t>
                      </a:r>
                    </a:p>
                  </a:txBody>
                  <a:tcPr/>
                </a:tc>
                <a:tc>
                  <a:txBody>
                    <a:bodyPr/>
                    <a:lstStyle/>
                    <a:p>
                      <a:pPr algn="ctr"/>
                      <a:r>
                        <a:rPr lang="en-GB" sz="2400" dirty="0">
                          <a:latin typeface="Century Gothic"/>
                        </a:rPr>
                        <a:t>S</a:t>
                      </a:r>
                    </a:p>
                  </a:txBody>
                  <a:tcPr/>
                </a:tc>
                <a:extLst>
                  <a:ext uri="{0D108BD9-81ED-4DB2-BD59-A6C34878D82A}">
                    <a16:rowId xmlns:a16="http://schemas.microsoft.com/office/drawing/2014/main" val="1815631088"/>
                  </a:ext>
                </a:extLst>
              </a:tr>
              <a:tr h="370840">
                <a:tc>
                  <a:txBody>
                    <a:bodyPr/>
                    <a:lstStyle/>
                    <a:p>
                      <a:pPr algn="ctr"/>
                      <a:r>
                        <a:rPr lang="en-GB" sz="2400" dirty="0">
                          <a:latin typeface="Century Gothic"/>
                        </a:rPr>
                        <a:t>A</a:t>
                      </a:r>
                      <a:r>
                        <a:rPr lang="en-GB" sz="2400" baseline="-25000" dirty="0">
                          <a:latin typeface="Century Gothic"/>
                        </a:rPr>
                        <a:t>r</a:t>
                      </a:r>
                    </a:p>
                  </a:txBody>
                  <a:tcPr/>
                </a:tc>
                <a:tc>
                  <a:txBody>
                    <a:bodyPr/>
                    <a:lstStyle/>
                    <a:p>
                      <a:pPr algn="ctr"/>
                      <a:r>
                        <a:rPr lang="en-GB" sz="2400" dirty="0">
                          <a:latin typeface="Century Gothic"/>
                        </a:rPr>
                        <a:t>64</a:t>
                      </a:r>
                    </a:p>
                  </a:txBody>
                  <a:tcPr/>
                </a:tc>
                <a:tc>
                  <a:txBody>
                    <a:bodyPr/>
                    <a:lstStyle/>
                    <a:p>
                      <a:pPr algn="ctr"/>
                      <a:r>
                        <a:rPr lang="en-GB" sz="2400" dirty="0">
                          <a:latin typeface="Century Gothic"/>
                        </a:rPr>
                        <a:t>32</a:t>
                      </a:r>
                    </a:p>
                  </a:txBody>
                  <a:tcPr/>
                </a:tc>
                <a:extLst>
                  <a:ext uri="{0D108BD9-81ED-4DB2-BD59-A6C34878D82A}">
                    <a16:rowId xmlns:a16="http://schemas.microsoft.com/office/drawing/2014/main" val="2974315374"/>
                  </a:ext>
                </a:extLst>
              </a:tr>
            </a:tbl>
          </a:graphicData>
        </a:graphic>
      </p:graphicFrame>
      <p:pic>
        <p:nvPicPr>
          <p:cNvPr id="1026" name="Picture 2">
            <a:extLst>
              <a:ext uri="{FF2B5EF4-FFF2-40B4-BE49-F238E27FC236}">
                <a16:creationId xmlns:a16="http://schemas.microsoft.com/office/drawing/2014/main" id="{53117A86-A76C-6255-1536-4F86D761B38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207808" y="573741"/>
            <a:ext cx="2778872" cy="226162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CFF5F38-6906-FF7B-8398-97098CF7FE02}"/>
              </a:ext>
            </a:extLst>
          </p:cNvPr>
          <p:cNvSpPr txBox="1"/>
          <p:nvPr/>
        </p:nvSpPr>
        <p:spPr>
          <a:xfrm>
            <a:off x="5091952" y="1882588"/>
            <a:ext cx="1154483" cy="400110"/>
          </a:xfrm>
          <a:prstGeom prst="rect">
            <a:avLst/>
          </a:prstGeom>
          <a:noFill/>
        </p:spPr>
        <p:txBody>
          <a:bodyPr wrap="none" rtlCol="0">
            <a:spAutoFit/>
          </a:bodyPr>
          <a:lstStyle/>
          <a:p>
            <a:r>
              <a:rPr lang="en-GB" sz="2000" dirty="0">
                <a:latin typeface="Century Gothic" panose="020B0502020202020204" pitchFamily="34" charset="0"/>
              </a:rPr>
              <a:t>Copper</a:t>
            </a:r>
          </a:p>
        </p:txBody>
      </p:sp>
      <p:sp>
        <p:nvSpPr>
          <p:cNvPr id="3" name="TextBox 2">
            <a:extLst>
              <a:ext uri="{FF2B5EF4-FFF2-40B4-BE49-F238E27FC236}">
                <a16:creationId xmlns:a16="http://schemas.microsoft.com/office/drawing/2014/main" id="{AF394B11-CDDD-D10D-CB17-379B0E932165}"/>
              </a:ext>
            </a:extLst>
          </p:cNvPr>
          <p:cNvSpPr txBox="1"/>
          <p:nvPr/>
        </p:nvSpPr>
        <p:spPr>
          <a:xfrm>
            <a:off x="9350187" y="1873623"/>
            <a:ext cx="832279" cy="400110"/>
          </a:xfrm>
          <a:prstGeom prst="rect">
            <a:avLst/>
          </a:prstGeom>
          <a:noFill/>
        </p:spPr>
        <p:txBody>
          <a:bodyPr wrap="none" rtlCol="0">
            <a:spAutoFit/>
          </a:bodyPr>
          <a:lstStyle/>
          <a:p>
            <a:r>
              <a:rPr lang="en-GB" sz="2000" dirty="0">
                <a:latin typeface="Century Gothic" panose="020B0502020202020204" pitchFamily="34" charset="0"/>
              </a:rPr>
              <a:t>Sulfur</a:t>
            </a:r>
          </a:p>
        </p:txBody>
      </p:sp>
    </p:spTree>
    <p:extLst>
      <p:ext uri="{BB962C8B-B14F-4D97-AF65-F5344CB8AC3E}">
        <p14:creationId xmlns:p14="http://schemas.microsoft.com/office/powerpoint/2010/main" val="286694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94639" y="140555"/>
            <a:ext cx="11301765" cy="6740307"/>
          </a:xfrm>
          <a:prstGeom prst="rect">
            <a:avLst/>
          </a:prstGeom>
          <a:noFill/>
        </p:spPr>
        <p:txBody>
          <a:bodyPr wrap="square" rtlCol="0">
            <a:spAutoFit/>
          </a:bodyPr>
          <a:lstStyle/>
          <a:p>
            <a:r>
              <a:rPr lang="en-GB" sz="2400" b="1" dirty="0">
                <a:latin typeface="Century Gothic" panose="020B0502020202020204" pitchFamily="34" charset="0"/>
              </a:rPr>
              <a:t>Is it possible to weigh one million atoms in a lab?</a:t>
            </a:r>
          </a:p>
          <a:p>
            <a:endParaRPr lang="en-GB" sz="2400" b="1"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r>
              <a:rPr lang="en-GB" sz="2400" b="1" dirty="0">
                <a:latin typeface="Century Gothic" panose="020B0502020202020204" pitchFamily="34" charset="0"/>
              </a:rPr>
              <a:t>What would the ratio of masses be for the following numbers of atoms?</a:t>
            </a:r>
          </a:p>
          <a:p>
            <a:endParaRPr lang="en-GB" sz="2400" b="1" dirty="0">
              <a:latin typeface="Century Gothic" panose="020B0502020202020204" pitchFamily="34" charset="0"/>
            </a:endParaRPr>
          </a:p>
          <a:p>
            <a:endParaRPr lang="en-GB" sz="2400" b="1" dirty="0">
              <a:latin typeface="Century Gothic" panose="020B0502020202020204" pitchFamily="34" charset="0"/>
            </a:endParaRPr>
          </a:p>
          <a:p>
            <a:endParaRPr lang="en-GB" sz="2400" b="1" dirty="0">
              <a:latin typeface="Century Gothic" panose="020B0502020202020204" pitchFamily="34" charset="0"/>
            </a:endParaRPr>
          </a:p>
          <a:p>
            <a:endParaRPr lang="en-GB" sz="2400" b="1" dirty="0">
              <a:latin typeface="Century Gothic" panose="020B0502020202020204" pitchFamily="34" charset="0"/>
            </a:endParaRPr>
          </a:p>
          <a:p>
            <a:endParaRPr lang="en-GB" sz="2400" b="1" dirty="0">
              <a:latin typeface="Century Gothic" panose="020B0502020202020204" pitchFamily="34" charset="0"/>
            </a:endParaRPr>
          </a:p>
          <a:p>
            <a:r>
              <a:rPr lang="en-GB" sz="2400" dirty="0">
                <a:latin typeface="Century Gothic" panose="020B0502020202020204" pitchFamily="34" charset="0"/>
              </a:rPr>
              <a:t>Even 1 000 000 atoms cannot be measured out in our lab!</a:t>
            </a:r>
          </a:p>
          <a:p>
            <a:r>
              <a:rPr lang="en-GB" sz="2400" dirty="0">
                <a:latin typeface="Century Gothic" panose="020B0502020202020204" pitchFamily="34" charset="0"/>
              </a:rPr>
              <a:t>The atoms are just too small.</a:t>
            </a:r>
          </a:p>
        </p:txBody>
      </p:sp>
      <p:graphicFrame>
        <p:nvGraphicFramePr>
          <p:cNvPr id="33" name="Table 33">
            <a:extLst>
              <a:ext uri="{FF2B5EF4-FFF2-40B4-BE49-F238E27FC236}">
                <a16:creationId xmlns:a16="http://schemas.microsoft.com/office/drawing/2014/main" id="{1B168A31-BEEE-4CDD-B470-E7A0C8E53300}"/>
              </a:ext>
            </a:extLst>
          </p:cNvPr>
          <p:cNvGraphicFramePr>
            <a:graphicFrameLocks noGrp="1"/>
          </p:cNvGraphicFramePr>
          <p:nvPr/>
        </p:nvGraphicFramePr>
        <p:xfrm>
          <a:off x="751839" y="2325795"/>
          <a:ext cx="9966759" cy="1371600"/>
        </p:xfrm>
        <a:graphic>
          <a:graphicData uri="http://schemas.openxmlformats.org/drawingml/2006/table">
            <a:tbl>
              <a:tblPr firstRow="1" bandRow="1">
                <a:tableStyleId>{5940675A-B579-460E-94D1-54222C63F5DA}</a:tableStyleId>
              </a:tblPr>
              <a:tblGrid>
                <a:gridCol w="2590967">
                  <a:extLst>
                    <a:ext uri="{9D8B030D-6E8A-4147-A177-3AD203B41FA5}">
                      <a16:colId xmlns:a16="http://schemas.microsoft.com/office/drawing/2014/main" val="4074200878"/>
                    </a:ext>
                  </a:extLst>
                </a:gridCol>
                <a:gridCol w="3687896">
                  <a:extLst>
                    <a:ext uri="{9D8B030D-6E8A-4147-A177-3AD203B41FA5}">
                      <a16:colId xmlns:a16="http://schemas.microsoft.com/office/drawing/2014/main" val="3608607340"/>
                    </a:ext>
                  </a:extLst>
                </a:gridCol>
                <a:gridCol w="3687896">
                  <a:extLst>
                    <a:ext uri="{9D8B030D-6E8A-4147-A177-3AD203B41FA5}">
                      <a16:colId xmlns:a16="http://schemas.microsoft.com/office/drawing/2014/main" val="27640117"/>
                    </a:ext>
                  </a:extLst>
                </a:gridCol>
              </a:tblGrid>
              <a:tr h="370840">
                <a:tc>
                  <a:txBody>
                    <a:bodyPr/>
                    <a:lstStyle/>
                    <a:p>
                      <a:pPr algn="ctr"/>
                      <a:r>
                        <a:rPr lang="en-GB" sz="2400">
                          <a:latin typeface="Century Gothic" panose="020B0502020202020204" pitchFamily="34" charset="0"/>
                        </a:rPr>
                        <a:t>Symbol</a:t>
                      </a:r>
                    </a:p>
                  </a:txBody>
                  <a:tcPr/>
                </a:tc>
                <a:tc>
                  <a:txBody>
                    <a:bodyPr/>
                    <a:lstStyle/>
                    <a:p>
                      <a:pPr algn="ctr"/>
                      <a:r>
                        <a:rPr lang="en-GB" sz="2400">
                          <a:latin typeface="Century Gothic" panose="020B0502020202020204" pitchFamily="34" charset="0"/>
                        </a:rPr>
                        <a:t>Cu</a:t>
                      </a:r>
                    </a:p>
                  </a:txBody>
                  <a:tcPr/>
                </a:tc>
                <a:tc>
                  <a:txBody>
                    <a:bodyPr/>
                    <a:lstStyle/>
                    <a:p>
                      <a:pPr algn="ctr"/>
                      <a:r>
                        <a:rPr lang="en-GB" sz="2400">
                          <a:latin typeface="Century Gothic" panose="020B0502020202020204" pitchFamily="34" charset="0"/>
                        </a:rPr>
                        <a:t>S</a:t>
                      </a:r>
                    </a:p>
                  </a:txBody>
                  <a:tcPr/>
                </a:tc>
                <a:extLst>
                  <a:ext uri="{0D108BD9-81ED-4DB2-BD59-A6C34878D82A}">
                    <a16:rowId xmlns:a16="http://schemas.microsoft.com/office/drawing/2014/main" val="1815631088"/>
                  </a:ext>
                </a:extLst>
              </a:tr>
              <a:tr h="370840">
                <a:tc>
                  <a:txBody>
                    <a:bodyPr/>
                    <a:lstStyle/>
                    <a:p>
                      <a:pPr algn="ctr"/>
                      <a:r>
                        <a:rPr lang="en-GB" sz="2400" dirty="0">
                          <a:latin typeface="Century Gothic" panose="020B0502020202020204" pitchFamily="34" charset="0"/>
                        </a:rPr>
                        <a:t>A</a:t>
                      </a:r>
                      <a:r>
                        <a:rPr lang="en-GB" sz="2400" baseline="-25000" dirty="0">
                          <a:latin typeface="Century Gothic" panose="020B0502020202020204" pitchFamily="34" charset="0"/>
                        </a:rPr>
                        <a:t>r</a:t>
                      </a:r>
                    </a:p>
                  </a:txBody>
                  <a:tcPr/>
                </a:tc>
                <a:tc>
                  <a:txBody>
                    <a:bodyPr/>
                    <a:lstStyle/>
                    <a:p>
                      <a:pPr algn="ctr"/>
                      <a:r>
                        <a:rPr lang="en-GB" sz="2400">
                          <a:latin typeface="Century Gothic" panose="020B0502020202020204" pitchFamily="34" charset="0"/>
                        </a:rPr>
                        <a:t>64</a:t>
                      </a:r>
                    </a:p>
                  </a:txBody>
                  <a:tcPr/>
                </a:tc>
                <a:tc>
                  <a:txBody>
                    <a:bodyPr/>
                    <a:lstStyle/>
                    <a:p>
                      <a:pPr algn="ctr"/>
                      <a:r>
                        <a:rPr lang="en-GB" sz="2400">
                          <a:latin typeface="Century Gothic" panose="020B0502020202020204" pitchFamily="34" charset="0"/>
                        </a:rPr>
                        <a:t>32</a:t>
                      </a:r>
                    </a:p>
                  </a:txBody>
                  <a:tcPr/>
                </a:tc>
                <a:extLst>
                  <a:ext uri="{0D108BD9-81ED-4DB2-BD59-A6C34878D82A}">
                    <a16:rowId xmlns:a16="http://schemas.microsoft.com/office/drawing/2014/main" val="2974315374"/>
                  </a:ext>
                </a:extLst>
              </a:tr>
              <a:tr h="370840">
                <a:tc>
                  <a:txBody>
                    <a:bodyPr/>
                    <a:lstStyle/>
                    <a:p>
                      <a:pPr algn="ctr"/>
                      <a:r>
                        <a:rPr lang="en-GB" sz="1600" baseline="0">
                          <a:latin typeface="Century Gothic" panose="020B0502020202020204" pitchFamily="34" charset="0"/>
                        </a:rPr>
                        <a:t>Ratio of masses 1 atom</a:t>
                      </a:r>
                    </a:p>
                  </a:txBody>
                  <a:tcPr>
                    <a:lnB w="12700" cap="flat" cmpd="sng" algn="ctr">
                      <a:solidFill>
                        <a:schemeClr val="tx1"/>
                      </a:solidFill>
                      <a:prstDash val="solid"/>
                      <a:round/>
                      <a:headEnd type="none" w="med" len="med"/>
                      <a:tailEnd type="none" w="med" len="med"/>
                    </a:lnB>
                  </a:tcPr>
                </a:tc>
                <a:tc>
                  <a:txBody>
                    <a:bodyPr/>
                    <a:lstStyle/>
                    <a:p>
                      <a:pPr algn="ctr"/>
                      <a:r>
                        <a:rPr lang="en-GB" sz="2400">
                          <a:latin typeface="Century Gothic" panose="020B0502020202020204" pitchFamily="34" charset="0"/>
                        </a:rPr>
                        <a:t>2</a:t>
                      </a:r>
                    </a:p>
                  </a:txBody>
                  <a:tcPr>
                    <a:lnB w="12700" cap="flat" cmpd="sng" algn="ctr">
                      <a:solidFill>
                        <a:schemeClr val="tx1"/>
                      </a:solidFill>
                      <a:prstDash val="solid"/>
                      <a:round/>
                      <a:headEnd type="none" w="med" len="med"/>
                      <a:tailEnd type="none" w="med" len="med"/>
                    </a:lnB>
                  </a:tcPr>
                </a:tc>
                <a:tc>
                  <a:txBody>
                    <a:bodyPr/>
                    <a:lstStyle/>
                    <a:p>
                      <a:pPr algn="ctr"/>
                      <a:r>
                        <a:rPr lang="en-GB" sz="2400" dirty="0">
                          <a:latin typeface="Century Gothic" panose="020B0502020202020204" pitchFamily="34" charset="0"/>
                        </a:rPr>
                        <a:t>1</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3332279"/>
                  </a:ext>
                </a:extLst>
              </a:tr>
            </a:tbl>
          </a:graphicData>
        </a:graphic>
      </p:graphicFrame>
      <p:graphicFrame>
        <p:nvGraphicFramePr>
          <p:cNvPr id="18" name="Table 33">
            <a:extLst>
              <a:ext uri="{FF2B5EF4-FFF2-40B4-BE49-F238E27FC236}">
                <a16:creationId xmlns:a16="http://schemas.microsoft.com/office/drawing/2014/main" id="{970EEC27-DF89-4A9B-AB19-305E98FE094A}"/>
              </a:ext>
            </a:extLst>
          </p:cNvPr>
          <p:cNvGraphicFramePr>
            <a:graphicFrameLocks noGrp="1"/>
          </p:cNvGraphicFramePr>
          <p:nvPr/>
        </p:nvGraphicFramePr>
        <p:xfrm>
          <a:off x="751839" y="4343400"/>
          <a:ext cx="9966759" cy="1371600"/>
        </p:xfrm>
        <a:graphic>
          <a:graphicData uri="http://schemas.openxmlformats.org/drawingml/2006/table">
            <a:tbl>
              <a:tblPr firstRow="1" bandRow="1">
                <a:tableStyleId>{5940675A-B579-460E-94D1-54222C63F5DA}</a:tableStyleId>
              </a:tblPr>
              <a:tblGrid>
                <a:gridCol w="2590967">
                  <a:extLst>
                    <a:ext uri="{9D8B030D-6E8A-4147-A177-3AD203B41FA5}">
                      <a16:colId xmlns:a16="http://schemas.microsoft.com/office/drawing/2014/main" val="4074200878"/>
                    </a:ext>
                  </a:extLst>
                </a:gridCol>
                <a:gridCol w="3687896">
                  <a:extLst>
                    <a:ext uri="{9D8B030D-6E8A-4147-A177-3AD203B41FA5}">
                      <a16:colId xmlns:a16="http://schemas.microsoft.com/office/drawing/2014/main" val="3608607340"/>
                    </a:ext>
                  </a:extLst>
                </a:gridCol>
                <a:gridCol w="3687896">
                  <a:extLst>
                    <a:ext uri="{9D8B030D-6E8A-4147-A177-3AD203B41FA5}">
                      <a16:colId xmlns:a16="http://schemas.microsoft.com/office/drawing/2014/main" val="27640117"/>
                    </a:ext>
                  </a:extLst>
                </a:gridCol>
              </a:tblGrid>
              <a:tr h="370840">
                <a:tc>
                  <a:txBody>
                    <a:bodyPr/>
                    <a:lstStyle/>
                    <a:p>
                      <a:pPr algn="ctr"/>
                      <a:r>
                        <a:rPr lang="en-GB" sz="2400">
                          <a:latin typeface="Century Gothic" panose="020B0502020202020204" pitchFamily="34" charset="0"/>
                        </a:rPr>
                        <a:t>100 atoms</a:t>
                      </a:r>
                    </a:p>
                  </a:txBody>
                  <a:tcPr/>
                </a:tc>
                <a:tc>
                  <a:txBody>
                    <a:bodyPr/>
                    <a:lstStyle/>
                    <a:p>
                      <a:pPr algn="ctr"/>
                      <a:endParaRPr lang="en-GB" sz="2400">
                        <a:latin typeface="Century Gothic" panose="020B0502020202020204" pitchFamily="34" charset="0"/>
                      </a:endParaRPr>
                    </a:p>
                  </a:txBody>
                  <a:tcPr/>
                </a:tc>
                <a:tc>
                  <a:txBody>
                    <a:bodyPr/>
                    <a:lstStyle/>
                    <a:p>
                      <a:pPr algn="ctr"/>
                      <a:endParaRPr lang="en-GB" sz="2400">
                        <a:latin typeface="Century Gothic" panose="020B0502020202020204" pitchFamily="34" charset="0"/>
                      </a:endParaRPr>
                    </a:p>
                  </a:txBody>
                  <a:tcPr/>
                </a:tc>
                <a:extLst>
                  <a:ext uri="{0D108BD9-81ED-4DB2-BD59-A6C34878D82A}">
                    <a16:rowId xmlns:a16="http://schemas.microsoft.com/office/drawing/2014/main" val="1815631088"/>
                  </a:ext>
                </a:extLst>
              </a:tr>
              <a:tr h="370840">
                <a:tc>
                  <a:txBody>
                    <a:bodyPr/>
                    <a:lstStyle/>
                    <a:p>
                      <a:pPr algn="ctr"/>
                      <a:r>
                        <a:rPr lang="en-GB" sz="2400" baseline="0">
                          <a:latin typeface="Century Gothic" panose="020B0502020202020204" pitchFamily="34" charset="0"/>
                        </a:rPr>
                        <a:t>1000 atoms</a:t>
                      </a:r>
                    </a:p>
                  </a:txBody>
                  <a:tcPr/>
                </a:tc>
                <a:tc>
                  <a:txBody>
                    <a:bodyPr/>
                    <a:lstStyle/>
                    <a:p>
                      <a:pPr algn="ctr"/>
                      <a:endParaRPr lang="en-GB" sz="2400">
                        <a:latin typeface="Century Gothic" panose="020B0502020202020204" pitchFamily="34" charset="0"/>
                      </a:endParaRPr>
                    </a:p>
                  </a:txBody>
                  <a:tcPr/>
                </a:tc>
                <a:tc>
                  <a:txBody>
                    <a:bodyPr/>
                    <a:lstStyle/>
                    <a:p>
                      <a:pPr algn="ctr"/>
                      <a:endParaRPr lang="en-GB" sz="2400">
                        <a:latin typeface="Century Gothic" panose="020B0502020202020204" pitchFamily="34" charset="0"/>
                      </a:endParaRPr>
                    </a:p>
                  </a:txBody>
                  <a:tcPr/>
                </a:tc>
                <a:extLst>
                  <a:ext uri="{0D108BD9-81ED-4DB2-BD59-A6C34878D82A}">
                    <a16:rowId xmlns:a16="http://schemas.microsoft.com/office/drawing/2014/main" val="2974315374"/>
                  </a:ext>
                </a:extLst>
              </a:tr>
              <a:tr h="370840">
                <a:tc>
                  <a:txBody>
                    <a:bodyPr/>
                    <a:lstStyle/>
                    <a:p>
                      <a:pPr algn="ctr"/>
                      <a:r>
                        <a:rPr lang="en-GB" sz="2400" baseline="0">
                          <a:latin typeface="Century Gothic" panose="020B0502020202020204" pitchFamily="34" charset="0"/>
                        </a:rPr>
                        <a:t>1 000 000 atoms</a:t>
                      </a:r>
                    </a:p>
                  </a:txBody>
                  <a:tcPr>
                    <a:lnB w="12700" cap="flat" cmpd="sng" algn="ctr">
                      <a:solidFill>
                        <a:schemeClr val="tx1"/>
                      </a:solidFill>
                      <a:prstDash val="solid"/>
                      <a:round/>
                      <a:headEnd type="none" w="med" len="med"/>
                      <a:tailEnd type="none" w="med" len="med"/>
                    </a:lnB>
                  </a:tcPr>
                </a:tc>
                <a:tc>
                  <a:txBody>
                    <a:bodyPr/>
                    <a:lstStyle/>
                    <a:p>
                      <a:pPr algn="ctr"/>
                      <a:endParaRPr lang="en-GB" sz="2400">
                        <a:latin typeface="Century Gothic" panose="020B0502020202020204" pitchFamily="34" charset="0"/>
                      </a:endParaRPr>
                    </a:p>
                  </a:txBody>
                  <a:tcPr>
                    <a:lnB w="12700" cap="flat" cmpd="sng" algn="ctr">
                      <a:solidFill>
                        <a:schemeClr val="tx1"/>
                      </a:solidFill>
                      <a:prstDash val="solid"/>
                      <a:round/>
                      <a:headEnd type="none" w="med" len="med"/>
                      <a:tailEnd type="none" w="med" len="med"/>
                    </a:lnB>
                  </a:tcPr>
                </a:tc>
                <a:tc>
                  <a:txBody>
                    <a:bodyPr/>
                    <a:lstStyle/>
                    <a:p>
                      <a:pPr algn="ctr"/>
                      <a:endParaRPr lang="en-GB" sz="2400">
                        <a:latin typeface="Century Gothic" panose="020B0502020202020204" pitchFamily="34" charset="0"/>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03332279"/>
                  </a:ext>
                </a:extLst>
              </a:tr>
            </a:tbl>
          </a:graphicData>
        </a:graphic>
      </p:graphicFrame>
      <p:graphicFrame>
        <p:nvGraphicFramePr>
          <p:cNvPr id="19" name="Table 33">
            <a:extLst>
              <a:ext uri="{FF2B5EF4-FFF2-40B4-BE49-F238E27FC236}">
                <a16:creationId xmlns:a16="http://schemas.microsoft.com/office/drawing/2014/main" id="{787084C5-FC87-42A4-B6F8-93D18925A20E}"/>
              </a:ext>
            </a:extLst>
          </p:cNvPr>
          <p:cNvGraphicFramePr>
            <a:graphicFrameLocks noGrp="1"/>
          </p:cNvGraphicFramePr>
          <p:nvPr/>
        </p:nvGraphicFramePr>
        <p:xfrm>
          <a:off x="3342806" y="4333115"/>
          <a:ext cx="7375792" cy="457200"/>
        </p:xfrm>
        <a:graphic>
          <a:graphicData uri="http://schemas.openxmlformats.org/drawingml/2006/table">
            <a:tbl>
              <a:tblPr firstRow="1" bandRow="1">
                <a:tableStyleId>{5940675A-B579-460E-94D1-54222C63F5DA}</a:tableStyleId>
              </a:tblPr>
              <a:tblGrid>
                <a:gridCol w="3687896">
                  <a:extLst>
                    <a:ext uri="{9D8B030D-6E8A-4147-A177-3AD203B41FA5}">
                      <a16:colId xmlns:a16="http://schemas.microsoft.com/office/drawing/2014/main" val="3608607340"/>
                    </a:ext>
                  </a:extLst>
                </a:gridCol>
                <a:gridCol w="3687896">
                  <a:extLst>
                    <a:ext uri="{9D8B030D-6E8A-4147-A177-3AD203B41FA5}">
                      <a16:colId xmlns:a16="http://schemas.microsoft.com/office/drawing/2014/main" val="27640117"/>
                    </a:ext>
                  </a:extLst>
                </a:gridCol>
              </a:tblGrid>
              <a:tr h="370840">
                <a:tc>
                  <a:txBody>
                    <a:bodyPr/>
                    <a:lstStyle/>
                    <a:p>
                      <a:pPr algn="ctr"/>
                      <a:r>
                        <a:rPr lang="en-GB" sz="2400">
                          <a:solidFill>
                            <a:schemeClr val="accent1"/>
                          </a:solidFill>
                          <a:latin typeface="Century Gothic" panose="020B0502020202020204" pitchFamily="34"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400">
                          <a:solidFill>
                            <a:schemeClr val="accent1"/>
                          </a:solidFill>
                          <a:latin typeface="Century Gothic" panose="020B0502020202020204" pitchFamily="34" charset="0"/>
                        </a:rPr>
                        <a:t>1</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15631088"/>
                  </a:ext>
                </a:extLst>
              </a:tr>
            </a:tbl>
          </a:graphicData>
        </a:graphic>
      </p:graphicFrame>
      <p:graphicFrame>
        <p:nvGraphicFramePr>
          <p:cNvPr id="25" name="Table 33">
            <a:extLst>
              <a:ext uri="{FF2B5EF4-FFF2-40B4-BE49-F238E27FC236}">
                <a16:creationId xmlns:a16="http://schemas.microsoft.com/office/drawing/2014/main" id="{20573334-33BD-4B6E-8FBB-573DAF16FCEF}"/>
              </a:ext>
            </a:extLst>
          </p:cNvPr>
          <p:cNvGraphicFramePr>
            <a:graphicFrameLocks noGrp="1"/>
          </p:cNvGraphicFramePr>
          <p:nvPr/>
        </p:nvGraphicFramePr>
        <p:xfrm>
          <a:off x="3342806" y="4793743"/>
          <a:ext cx="7375792" cy="457200"/>
        </p:xfrm>
        <a:graphic>
          <a:graphicData uri="http://schemas.openxmlformats.org/drawingml/2006/table">
            <a:tbl>
              <a:tblPr firstRow="1" bandRow="1">
                <a:tableStyleId>{5940675A-B579-460E-94D1-54222C63F5DA}</a:tableStyleId>
              </a:tblPr>
              <a:tblGrid>
                <a:gridCol w="3687896">
                  <a:extLst>
                    <a:ext uri="{9D8B030D-6E8A-4147-A177-3AD203B41FA5}">
                      <a16:colId xmlns:a16="http://schemas.microsoft.com/office/drawing/2014/main" val="3608607340"/>
                    </a:ext>
                  </a:extLst>
                </a:gridCol>
                <a:gridCol w="3687896">
                  <a:extLst>
                    <a:ext uri="{9D8B030D-6E8A-4147-A177-3AD203B41FA5}">
                      <a16:colId xmlns:a16="http://schemas.microsoft.com/office/drawing/2014/main" val="27640117"/>
                    </a:ext>
                  </a:extLst>
                </a:gridCol>
              </a:tblGrid>
              <a:tr h="370840">
                <a:tc>
                  <a:txBody>
                    <a:bodyPr/>
                    <a:lstStyle/>
                    <a:p>
                      <a:pPr algn="ctr"/>
                      <a:r>
                        <a:rPr lang="en-GB" sz="2400">
                          <a:solidFill>
                            <a:schemeClr val="accent1"/>
                          </a:solidFill>
                          <a:latin typeface="Century Gothic" panose="020B0502020202020204" pitchFamily="34"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400">
                          <a:solidFill>
                            <a:schemeClr val="accent1"/>
                          </a:solidFill>
                          <a:latin typeface="Century Gothic" panose="020B0502020202020204" pitchFamily="34" charset="0"/>
                        </a:rPr>
                        <a:t>1</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15631088"/>
                  </a:ext>
                </a:extLst>
              </a:tr>
            </a:tbl>
          </a:graphicData>
        </a:graphic>
      </p:graphicFrame>
      <p:graphicFrame>
        <p:nvGraphicFramePr>
          <p:cNvPr id="26" name="Table 33">
            <a:extLst>
              <a:ext uri="{FF2B5EF4-FFF2-40B4-BE49-F238E27FC236}">
                <a16:creationId xmlns:a16="http://schemas.microsoft.com/office/drawing/2014/main" id="{1C5F4CCF-A3B3-4982-A36F-0D774AB00C5D}"/>
              </a:ext>
            </a:extLst>
          </p:cNvPr>
          <p:cNvGraphicFramePr>
            <a:graphicFrameLocks noGrp="1"/>
          </p:cNvGraphicFramePr>
          <p:nvPr/>
        </p:nvGraphicFramePr>
        <p:xfrm>
          <a:off x="3342806" y="5257800"/>
          <a:ext cx="7375792" cy="457200"/>
        </p:xfrm>
        <a:graphic>
          <a:graphicData uri="http://schemas.openxmlformats.org/drawingml/2006/table">
            <a:tbl>
              <a:tblPr firstRow="1" bandRow="1">
                <a:tableStyleId>{5940675A-B579-460E-94D1-54222C63F5DA}</a:tableStyleId>
              </a:tblPr>
              <a:tblGrid>
                <a:gridCol w="3687896">
                  <a:extLst>
                    <a:ext uri="{9D8B030D-6E8A-4147-A177-3AD203B41FA5}">
                      <a16:colId xmlns:a16="http://schemas.microsoft.com/office/drawing/2014/main" val="3608607340"/>
                    </a:ext>
                  </a:extLst>
                </a:gridCol>
                <a:gridCol w="3687896">
                  <a:extLst>
                    <a:ext uri="{9D8B030D-6E8A-4147-A177-3AD203B41FA5}">
                      <a16:colId xmlns:a16="http://schemas.microsoft.com/office/drawing/2014/main" val="27640117"/>
                    </a:ext>
                  </a:extLst>
                </a:gridCol>
              </a:tblGrid>
              <a:tr h="370840">
                <a:tc>
                  <a:txBody>
                    <a:bodyPr/>
                    <a:lstStyle/>
                    <a:p>
                      <a:pPr algn="ctr"/>
                      <a:r>
                        <a:rPr lang="en-GB" sz="2400">
                          <a:solidFill>
                            <a:schemeClr val="accent1"/>
                          </a:solidFill>
                          <a:latin typeface="Century Gothic" panose="020B0502020202020204" pitchFamily="34" charset="0"/>
                        </a:rPr>
                        <a:t>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2400">
                          <a:solidFill>
                            <a:schemeClr val="accent1"/>
                          </a:solidFill>
                          <a:latin typeface="Century Gothic" panose="020B0502020202020204" pitchFamily="34" charset="0"/>
                        </a:rPr>
                        <a:t>1</a:t>
                      </a:r>
                    </a:p>
                  </a:txBody>
                  <a:tcP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15631088"/>
                  </a:ext>
                </a:extLst>
              </a:tr>
            </a:tbl>
          </a:graphicData>
        </a:graphic>
      </p:graphicFrame>
      <p:pic>
        <p:nvPicPr>
          <p:cNvPr id="6" name="Picture 5">
            <a:extLst>
              <a:ext uri="{FF2B5EF4-FFF2-40B4-BE49-F238E27FC236}">
                <a16:creationId xmlns:a16="http://schemas.microsoft.com/office/drawing/2014/main" id="{1FD1C097-0B91-4681-4A3F-F4F73C91CE5A}"/>
              </a:ext>
            </a:extLst>
          </p:cNvPr>
          <p:cNvPicPr>
            <a:picLocks noChangeAspect="1"/>
          </p:cNvPicPr>
          <p:nvPr/>
        </p:nvPicPr>
        <p:blipFill>
          <a:blip r:embed="rId3"/>
          <a:stretch>
            <a:fillRect/>
          </a:stretch>
        </p:blipFill>
        <p:spPr>
          <a:xfrm>
            <a:off x="3710882" y="735731"/>
            <a:ext cx="1659354" cy="1567168"/>
          </a:xfrm>
          <a:prstGeom prst="rect">
            <a:avLst/>
          </a:prstGeom>
        </p:spPr>
      </p:pic>
      <p:pic>
        <p:nvPicPr>
          <p:cNvPr id="8" name="Picture 2">
            <a:extLst>
              <a:ext uri="{FF2B5EF4-FFF2-40B4-BE49-F238E27FC236}">
                <a16:creationId xmlns:a16="http://schemas.microsoft.com/office/drawing/2014/main" id="{3EC0A21F-A7E0-E467-816E-3F7845CB391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351243" y="233082"/>
            <a:ext cx="2778872" cy="226162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9971F56-145F-B78E-08F0-1AED594D570B}"/>
              </a:ext>
            </a:extLst>
          </p:cNvPr>
          <p:cNvSpPr txBox="1"/>
          <p:nvPr/>
        </p:nvSpPr>
        <p:spPr>
          <a:xfrm>
            <a:off x="5235387" y="1541929"/>
            <a:ext cx="1154483" cy="400110"/>
          </a:xfrm>
          <a:prstGeom prst="rect">
            <a:avLst/>
          </a:prstGeom>
          <a:noFill/>
        </p:spPr>
        <p:txBody>
          <a:bodyPr wrap="none" rtlCol="0">
            <a:spAutoFit/>
          </a:bodyPr>
          <a:lstStyle/>
          <a:p>
            <a:r>
              <a:rPr lang="en-GB" sz="2000" dirty="0">
                <a:latin typeface="Century Gothic" panose="020B0502020202020204" pitchFamily="34" charset="0"/>
              </a:rPr>
              <a:t>Copper</a:t>
            </a:r>
          </a:p>
        </p:txBody>
      </p:sp>
      <p:sp>
        <p:nvSpPr>
          <p:cNvPr id="10" name="TextBox 9">
            <a:extLst>
              <a:ext uri="{FF2B5EF4-FFF2-40B4-BE49-F238E27FC236}">
                <a16:creationId xmlns:a16="http://schemas.microsoft.com/office/drawing/2014/main" id="{791DF0AE-D513-E026-DDE0-F5BFCAC4F5ED}"/>
              </a:ext>
            </a:extLst>
          </p:cNvPr>
          <p:cNvSpPr txBox="1"/>
          <p:nvPr/>
        </p:nvSpPr>
        <p:spPr>
          <a:xfrm>
            <a:off x="9493622" y="1532964"/>
            <a:ext cx="832279" cy="400110"/>
          </a:xfrm>
          <a:prstGeom prst="rect">
            <a:avLst/>
          </a:prstGeom>
          <a:noFill/>
        </p:spPr>
        <p:txBody>
          <a:bodyPr wrap="none" rtlCol="0">
            <a:spAutoFit/>
          </a:bodyPr>
          <a:lstStyle/>
          <a:p>
            <a:r>
              <a:rPr lang="en-GB" sz="2000" dirty="0">
                <a:latin typeface="Century Gothic" panose="020B0502020202020204" pitchFamily="34" charset="0"/>
              </a:rPr>
              <a:t>Sulfur</a:t>
            </a:r>
          </a:p>
        </p:txBody>
      </p:sp>
    </p:spTree>
    <p:extLst>
      <p:ext uri="{BB962C8B-B14F-4D97-AF65-F5344CB8AC3E}">
        <p14:creationId xmlns:p14="http://schemas.microsoft.com/office/powerpoint/2010/main" val="54568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0" end="1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2.xml><?xml version="1.0" encoding="utf-8"?>
<ds:datastoreItem xmlns:ds="http://schemas.openxmlformats.org/officeDocument/2006/customXml" ds:itemID="{2D3DD7AC-AB1F-474C-ACCB-C4D79759DA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DF14CD-FE4E-4B91-BA7F-219603BF8673}">
  <ds:schemaRefs>
    <ds:schemaRef ds:uri="http://schemas.microsoft.com/office/2006/documentManagement/types"/>
    <ds:schemaRef ds:uri="http://schemas.microsoft.com/office/2006/metadata/properties"/>
    <ds:schemaRef ds:uri="e7f29ac3-c74a-46a7-9e80-ec6458dc319f"/>
    <ds:schemaRef ds:uri="http://purl.org/dc/dcmitype/"/>
    <ds:schemaRef ds:uri="9dd66dd2-dc2f-4e10-8286-f1da66314693"/>
    <ds:schemaRef ds:uri="http://purl.org/dc/elements/1.1/"/>
    <ds:schemaRef ds:uri="http://www.w3.org/XML/1998/namespace"/>
    <ds:schemaRef ds:uri="http://purl.org/dc/terms/"/>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P1.3.2 - Energy Stores</Template>
  <TotalTime>985</TotalTime>
  <Words>8248</Words>
  <Application>Microsoft Macintosh PowerPoint</Application>
  <PresentationFormat>Widescreen</PresentationFormat>
  <Paragraphs>711</Paragraphs>
  <Slides>29</Slides>
  <Notes>29</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Calibri</vt:lpstr>
      <vt:lpstr>Cambria Math</vt:lpstr>
      <vt:lpstr>Century Gothic</vt:lpstr>
      <vt:lpstr>Georgia</vt:lpstr>
      <vt:lpstr>open-sans</vt:lpstr>
      <vt:lpstr>Wingdings</vt:lpstr>
      <vt:lpstr>B2.2.11 Feedback lesson</vt:lpstr>
      <vt:lpstr>Making this resource work for you</vt:lpstr>
      <vt:lpstr>PowerPoint Presentation</vt:lpstr>
      <vt:lpstr>PowerPoint Presentation</vt:lpstr>
      <vt:lpstr>PowerPoint Presentation</vt:lpstr>
      <vt:lpstr>C4.3.2</vt:lpstr>
      <vt:lpstr>PowerPoint Presentation</vt:lpstr>
      <vt:lpstr>This is the fix-it portion of the lesson</vt:lpstr>
      <vt:lpstr>PowerPoint Presentation</vt:lpstr>
      <vt:lpstr>PowerPoint Presentation</vt:lpstr>
      <vt:lpstr>Is this correct?</vt:lpstr>
      <vt:lpstr>PowerPoint Presentation</vt:lpstr>
      <vt:lpstr>Standard Form</vt:lpstr>
      <vt:lpstr>Writing standard form into a scientific calculator</vt:lpstr>
      <vt:lpstr>Converting a number to standard form</vt:lpstr>
      <vt:lpstr>Question 1: Which is bigger?</vt:lpstr>
      <vt:lpstr>Avogadro’s number</vt:lpstr>
      <vt:lpstr>PowerPoint Presentation</vt:lpstr>
      <vt:lpstr>How many moles?</vt:lpstr>
      <vt:lpstr>How many atoms?</vt:lpstr>
      <vt:lpstr>Drill</vt:lpstr>
      <vt:lpstr>Drill answers</vt:lpstr>
      <vt:lpstr>Complete the table to convert numbers to standard form.</vt:lpstr>
      <vt:lpstr>I: Moles and atoms</vt:lpstr>
      <vt:lpstr>We: Moles and atoms</vt:lpstr>
      <vt:lpstr>You: Moles, molecules and atoms</vt:lpstr>
      <vt:lpstr>PowerPoint Presentation</vt:lpstr>
      <vt:lpstr>PowerPoint Presentation</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28</cp:revision>
  <dcterms:created xsi:type="dcterms:W3CDTF">2019-03-21T11:24:14Z</dcterms:created>
  <dcterms:modified xsi:type="dcterms:W3CDTF">2025-02-03T12:07:13Z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